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 id="2147483684" r:id="rId2"/>
    <p:sldMasterId id="2147483685" r:id="rId3"/>
  </p:sldMasterIdLst>
  <p:notesMasterIdLst>
    <p:notesMasterId r:id="rId28"/>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80" r:id="rId18"/>
    <p:sldId id="270" r:id="rId19"/>
    <p:sldId id="271" r:id="rId20"/>
    <p:sldId id="272" r:id="rId21"/>
    <p:sldId id="273" r:id="rId22"/>
    <p:sldId id="274" r:id="rId23"/>
    <p:sldId id="275" r:id="rId24"/>
    <p:sldId id="277" r:id="rId25"/>
    <p:sldId id="278" r:id="rId26"/>
    <p:sldId id="279" r:id="rId2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N Che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0B0E0F-F484-4D69-B286-3DB77B11114B}">
  <a:tblStyle styleId="{440B0E0F-F484-4D69-B286-3DB77B11114B}"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Sheet1!$F$1</c:f>
              <c:strCache>
                <c:ptCount val="1"/>
                <c:pt idx="0">
                  <c:v>TSLA</c:v>
                </c:pt>
              </c:strCache>
            </c:strRef>
          </c:tx>
          <c:spPr>
            <a:ln w="28575" cap="rnd">
              <a:noFill/>
              <a:round/>
            </a:ln>
            <a:effectLst/>
          </c:spPr>
          <c:marker>
            <c:symbol val="none"/>
          </c:marker>
          <c:val>
            <c:numRef>
              <c:f>Sheet1!$F$2:$F$29</c:f>
              <c:numCache>
                <c:formatCode>General</c:formatCode>
                <c:ptCount val="28"/>
                <c:pt idx="0">
                  <c:v>-5.3333000000000004</c:v>
                </c:pt>
                <c:pt idx="1">
                  <c:v>-5.8666</c:v>
                </c:pt>
                <c:pt idx="2">
                  <c:v>-9.9999000000000002</c:v>
                </c:pt>
                <c:pt idx="3">
                  <c:v>-4.1999000000000004</c:v>
                </c:pt>
                <c:pt idx="4">
                  <c:v>-13.328500000000002</c:v>
                </c:pt>
                <c:pt idx="5">
                  <c:v>-14.995200000000002</c:v>
                </c:pt>
                <c:pt idx="6">
                  <c:v>-27.161900000000003</c:v>
                </c:pt>
                <c:pt idx="7">
                  <c:v>-25.761900000000004</c:v>
                </c:pt>
                <c:pt idx="8">
                  <c:v>-32.057100000000005</c:v>
                </c:pt>
                <c:pt idx="9">
                  <c:v>-36.957100000000004</c:v>
                </c:pt>
                <c:pt idx="10">
                  <c:v>-37.623800000000003</c:v>
                </c:pt>
                <c:pt idx="11">
                  <c:v>-33.571400000000004</c:v>
                </c:pt>
                <c:pt idx="12">
                  <c:v>-35.571400000000004</c:v>
                </c:pt>
                <c:pt idx="13">
                  <c:v>-35.438100000000006</c:v>
                </c:pt>
                <c:pt idx="14">
                  <c:v>-37.271400000000007</c:v>
                </c:pt>
                <c:pt idx="15">
                  <c:v>-36.771400000000007</c:v>
                </c:pt>
                <c:pt idx="16">
                  <c:v>-35.304700000000004</c:v>
                </c:pt>
                <c:pt idx="17">
                  <c:v>-35.371400000000001</c:v>
                </c:pt>
                <c:pt idx="18">
                  <c:v>-32.7714</c:v>
                </c:pt>
                <c:pt idx="19">
                  <c:v>-30.0381</c:v>
                </c:pt>
                <c:pt idx="20">
                  <c:v>-28.371400000000001</c:v>
                </c:pt>
                <c:pt idx="21">
                  <c:v>-29.704700000000003</c:v>
                </c:pt>
                <c:pt idx="22">
                  <c:v>-32.395200000000003</c:v>
                </c:pt>
                <c:pt idx="23">
                  <c:v>-28.928500000000003</c:v>
                </c:pt>
                <c:pt idx="24">
                  <c:v>-28.928500000000003</c:v>
                </c:pt>
                <c:pt idx="25">
                  <c:v>-32.161799999999999</c:v>
                </c:pt>
                <c:pt idx="26">
                  <c:v>-25.4237</c:v>
                </c:pt>
                <c:pt idx="27">
                  <c:v>-23.9237</c:v>
                </c:pt>
              </c:numCache>
            </c:numRef>
          </c:val>
          <c:smooth val="0"/>
        </c:ser>
        <c:dLbls>
          <c:showLegendKey val="0"/>
          <c:showVal val="0"/>
          <c:showCatName val="0"/>
          <c:showSerName val="0"/>
          <c:showPercent val="0"/>
          <c:showBubbleSize val="0"/>
        </c:dLbls>
        <c:smooth val="0"/>
        <c:axId val="215318936"/>
        <c:axId val="215321288"/>
      </c:lineChart>
      <c:catAx>
        <c:axId val="2153189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Intraday</a:t>
                </a:r>
                <a:r>
                  <a:rPr lang="en-US" baseline="0"/>
                  <a:t> Bucket</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5321288"/>
        <c:crosses val="autoZero"/>
        <c:auto val="1"/>
        <c:lblAlgn val="ctr"/>
        <c:lblOffset val="100"/>
        <c:noMultiLvlLbl val="0"/>
      </c:catAx>
      <c:valAx>
        <c:axId val="215321288"/>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Sentiment Score</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5318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Sheet1!$D$1</c:f>
              <c:strCache>
                <c:ptCount val="1"/>
                <c:pt idx="0">
                  <c:v>AAPL</c:v>
                </c:pt>
              </c:strCache>
            </c:strRef>
          </c:tx>
          <c:spPr>
            <a:ln w="28575" cap="rnd">
              <a:solidFill>
                <a:schemeClr val="accent1"/>
              </a:solidFill>
              <a:round/>
            </a:ln>
            <a:effectLst/>
          </c:spPr>
          <c:marker>
            <c:symbol val="none"/>
          </c:marker>
          <c:val>
            <c:numRef>
              <c:f>Sheet1!$D$2:$D$29</c:f>
              <c:numCache>
                <c:formatCode>General</c:formatCode>
                <c:ptCount val="28"/>
                <c:pt idx="0">
                  <c:v>3.8332999999999999</c:v>
                </c:pt>
                <c:pt idx="1">
                  <c:v>3.8332999999999999</c:v>
                </c:pt>
                <c:pt idx="2">
                  <c:v>7.6665999999999999</c:v>
                </c:pt>
                <c:pt idx="3">
                  <c:v>7.7332999999999998</c:v>
                </c:pt>
                <c:pt idx="4">
                  <c:v>8.7332999999999998</c:v>
                </c:pt>
                <c:pt idx="5">
                  <c:v>10.7333</c:v>
                </c:pt>
                <c:pt idx="6">
                  <c:v>14.4</c:v>
                </c:pt>
                <c:pt idx="7">
                  <c:v>20.9</c:v>
                </c:pt>
                <c:pt idx="8">
                  <c:v>30.066699999999997</c:v>
                </c:pt>
                <c:pt idx="9">
                  <c:v>33.233399999999996</c:v>
                </c:pt>
                <c:pt idx="10">
                  <c:v>29.966699999999996</c:v>
                </c:pt>
                <c:pt idx="11">
                  <c:v>23.999999999999996</c:v>
                </c:pt>
                <c:pt idx="12">
                  <c:v>23.199999999999996</c:v>
                </c:pt>
                <c:pt idx="13">
                  <c:v>18.418999999999997</c:v>
                </c:pt>
                <c:pt idx="14">
                  <c:v>12.385699999999996</c:v>
                </c:pt>
                <c:pt idx="15">
                  <c:v>7.418999999999996</c:v>
                </c:pt>
                <c:pt idx="16">
                  <c:v>12.652299999999997</c:v>
                </c:pt>
                <c:pt idx="17">
                  <c:v>6.5855999999999968</c:v>
                </c:pt>
                <c:pt idx="18">
                  <c:v>8.2522999999999964</c:v>
                </c:pt>
                <c:pt idx="19">
                  <c:v>0.61899999999999622</c:v>
                </c:pt>
                <c:pt idx="20">
                  <c:v>3.9284999999999961</c:v>
                </c:pt>
                <c:pt idx="21">
                  <c:v>5.9617999999999967</c:v>
                </c:pt>
                <c:pt idx="22">
                  <c:v>10.761799999999997</c:v>
                </c:pt>
                <c:pt idx="23">
                  <c:v>9.7236999999999973</c:v>
                </c:pt>
                <c:pt idx="24">
                  <c:v>16.323699999999995</c:v>
                </c:pt>
                <c:pt idx="25">
                  <c:v>17.123699999999996</c:v>
                </c:pt>
                <c:pt idx="26">
                  <c:v>23.790399999999995</c:v>
                </c:pt>
                <c:pt idx="27">
                  <c:v>28.657099999999993</c:v>
                </c:pt>
              </c:numCache>
            </c:numRef>
          </c:val>
          <c:smooth val="0"/>
        </c:ser>
        <c:ser>
          <c:idx val="1"/>
          <c:order val="1"/>
          <c:tx>
            <c:strRef>
              <c:f>Sheet1!$E$1</c:f>
              <c:strCache>
                <c:ptCount val="1"/>
                <c:pt idx="0">
                  <c:v>FB</c:v>
                </c:pt>
              </c:strCache>
            </c:strRef>
          </c:tx>
          <c:spPr>
            <a:ln w="28575" cap="rnd">
              <a:solidFill>
                <a:schemeClr val="accent2"/>
              </a:solidFill>
              <a:round/>
            </a:ln>
            <a:effectLst/>
          </c:spPr>
          <c:marker>
            <c:symbol val="none"/>
          </c:marker>
          <c:val>
            <c:numRef>
              <c:f>Sheet1!$E$2:$E$29</c:f>
              <c:numCache>
                <c:formatCode>General</c:formatCode>
                <c:ptCount val="28"/>
                <c:pt idx="0">
                  <c:v>0.16669999999999999</c:v>
                </c:pt>
                <c:pt idx="1">
                  <c:v>8.9667000000000012</c:v>
                </c:pt>
                <c:pt idx="2">
                  <c:v>6.9667000000000012</c:v>
                </c:pt>
                <c:pt idx="3">
                  <c:v>9.4334000000000007</c:v>
                </c:pt>
                <c:pt idx="4">
                  <c:v>8.4334000000000007</c:v>
                </c:pt>
                <c:pt idx="5">
                  <c:v>4.4334000000000007</c:v>
                </c:pt>
                <c:pt idx="6">
                  <c:v>1.7667000000000006</c:v>
                </c:pt>
                <c:pt idx="7">
                  <c:v>3.0000000000000009</c:v>
                </c:pt>
                <c:pt idx="8">
                  <c:v>2.3333000000000008</c:v>
                </c:pt>
                <c:pt idx="9">
                  <c:v>-1.9999999999999996</c:v>
                </c:pt>
                <c:pt idx="10">
                  <c:v>-2.8332999999999995</c:v>
                </c:pt>
                <c:pt idx="11">
                  <c:v>-3.8332999999999995</c:v>
                </c:pt>
                <c:pt idx="12">
                  <c:v>-3.8332999999999995</c:v>
                </c:pt>
                <c:pt idx="13">
                  <c:v>1.7178000000000004</c:v>
                </c:pt>
                <c:pt idx="14">
                  <c:v>-0.28219999999999956</c:v>
                </c:pt>
                <c:pt idx="15">
                  <c:v>2.0511000000000004</c:v>
                </c:pt>
                <c:pt idx="16">
                  <c:v>0.3844000000000003</c:v>
                </c:pt>
                <c:pt idx="17">
                  <c:v>2.7177000000000002</c:v>
                </c:pt>
                <c:pt idx="18">
                  <c:v>-2.0155999999999996</c:v>
                </c:pt>
                <c:pt idx="19">
                  <c:v>-4.6822999999999997</c:v>
                </c:pt>
                <c:pt idx="20">
                  <c:v>-2.6822999999999997</c:v>
                </c:pt>
                <c:pt idx="21">
                  <c:v>-4.6155999999999997</c:v>
                </c:pt>
                <c:pt idx="22">
                  <c:v>-6.1822999999999997</c:v>
                </c:pt>
                <c:pt idx="23">
                  <c:v>-9.5489999999999995</c:v>
                </c:pt>
                <c:pt idx="24">
                  <c:v>-11.2157</c:v>
                </c:pt>
                <c:pt idx="25">
                  <c:v>-12.882400000000001</c:v>
                </c:pt>
                <c:pt idx="26">
                  <c:v>-12.782400000000001</c:v>
                </c:pt>
                <c:pt idx="27">
                  <c:v>-8.9157000000000011</c:v>
                </c:pt>
              </c:numCache>
            </c:numRef>
          </c:val>
          <c:smooth val="0"/>
        </c:ser>
        <c:ser>
          <c:idx val="2"/>
          <c:order val="2"/>
          <c:tx>
            <c:strRef>
              <c:f>Sheet1!$F$1</c:f>
              <c:strCache>
                <c:ptCount val="1"/>
                <c:pt idx="0">
                  <c:v>TSLA</c:v>
                </c:pt>
              </c:strCache>
            </c:strRef>
          </c:tx>
          <c:spPr>
            <a:ln w="28575" cap="rnd">
              <a:solidFill>
                <a:schemeClr val="accent3"/>
              </a:solidFill>
              <a:round/>
            </a:ln>
            <a:effectLst/>
          </c:spPr>
          <c:marker>
            <c:symbol val="none"/>
          </c:marker>
          <c:val>
            <c:numRef>
              <c:f>Sheet1!$F$2:$F$29</c:f>
              <c:numCache>
                <c:formatCode>General</c:formatCode>
                <c:ptCount val="28"/>
                <c:pt idx="0">
                  <c:v>-5.3333000000000004</c:v>
                </c:pt>
                <c:pt idx="1">
                  <c:v>-5.8666</c:v>
                </c:pt>
                <c:pt idx="2">
                  <c:v>-9.9999000000000002</c:v>
                </c:pt>
                <c:pt idx="3">
                  <c:v>-4.1999000000000004</c:v>
                </c:pt>
                <c:pt idx="4">
                  <c:v>-13.328500000000002</c:v>
                </c:pt>
                <c:pt idx="5">
                  <c:v>-14.995200000000002</c:v>
                </c:pt>
                <c:pt idx="6">
                  <c:v>-27.161900000000003</c:v>
                </c:pt>
                <c:pt idx="7">
                  <c:v>-25.761900000000004</c:v>
                </c:pt>
                <c:pt idx="8">
                  <c:v>-32.057100000000005</c:v>
                </c:pt>
                <c:pt idx="9">
                  <c:v>-36.957100000000004</c:v>
                </c:pt>
                <c:pt idx="10">
                  <c:v>-37.623800000000003</c:v>
                </c:pt>
                <c:pt idx="11">
                  <c:v>-33.571400000000004</c:v>
                </c:pt>
                <c:pt idx="12">
                  <c:v>-35.571400000000004</c:v>
                </c:pt>
                <c:pt idx="13">
                  <c:v>-35.438100000000006</c:v>
                </c:pt>
                <c:pt idx="14">
                  <c:v>-37.271400000000007</c:v>
                </c:pt>
                <c:pt idx="15">
                  <c:v>-36.771400000000007</c:v>
                </c:pt>
                <c:pt idx="16">
                  <c:v>-35.304700000000004</c:v>
                </c:pt>
                <c:pt idx="17">
                  <c:v>-35.371400000000001</c:v>
                </c:pt>
                <c:pt idx="18">
                  <c:v>-32.7714</c:v>
                </c:pt>
                <c:pt idx="19">
                  <c:v>-30.0381</c:v>
                </c:pt>
                <c:pt idx="20">
                  <c:v>-28.371400000000001</c:v>
                </c:pt>
                <c:pt idx="21">
                  <c:v>-29.704700000000003</c:v>
                </c:pt>
                <c:pt idx="22">
                  <c:v>-32.395200000000003</c:v>
                </c:pt>
                <c:pt idx="23">
                  <c:v>-28.928500000000003</c:v>
                </c:pt>
                <c:pt idx="24">
                  <c:v>-28.928500000000003</c:v>
                </c:pt>
                <c:pt idx="25">
                  <c:v>-32.161799999999999</c:v>
                </c:pt>
                <c:pt idx="26">
                  <c:v>-25.4237</c:v>
                </c:pt>
                <c:pt idx="27">
                  <c:v>-23.9237</c:v>
                </c:pt>
              </c:numCache>
            </c:numRef>
          </c:val>
          <c:smooth val="0"/>
        </c:ser>
        <c:dLbls>
          <c:showLegendKey val="0"/>
          <c:showVal val="0"/>
          <c:showCatName val="0"/>
          <c:showSerName val="0"/>
          <c:showPercent val="0"/>
          <c:showBubbleSize val="0"/>
        </c:dLbls>
        <c:smooth val="0"/>
        <c:axId val="215320504"/>
        <c:axId val="215320112"/>
      </c:lineChart>
      <c:catAx>
        <c:axId val="215320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Intraday Bucket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5320112"/>
        <c:crosses val="autoZero"/>
        <c:auto val="1"/>
        <c:lblAlgn val="ctr"/>
        <c:lblOffset val="100"/>
        <c:noMultiLvlLbl val="0"/>
      </c:catAx>
      <c:valAx>
        <c:axId val="215320112"/>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a:t>
                </a:r>
                <a:r>
                  <a:rPr lang="en-US" baseline="0"/>
                  <a:t> Sentiment Score</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53205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0" dt="2017-05-08T02:00:26.448" idx="1">
    <p:pos x="6000" y="0"/>
    <p:text>Need to adjust for 4-hour time zone difference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6883708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0706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9974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Remove stop words using NLTK corpus</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Remove other non-essential words (hyperlinks, @mentions, punctuation)</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Tag remaining words for part-of-speech and only keep nouns, verbs, and adjectives using NLTK Perceptron Tagger</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Lemmatize remaining words to reduce dimensionality using NLTK WordNetLemmatizer </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Drop duplicates</a:t>
            </a:r>
          </a:p>
        </p:txBody>
      </p:sp>
    </p:spTree>
    <p:extLst>
      <p:ext uri="{BB962C8B-B14F-4D97-AF65-F5344CB8AC3E}">
        <p14:creationId xmlns:p14="http://schemas.microsoft.com/office/powerpoint/2010/main" val="2131934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5088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517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558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244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0" name="Shape 34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726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556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3537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250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26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4973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7719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34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15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487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189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801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943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5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25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561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7"/>
            <a:ext cx="7772400" cy="110251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58" name="Shape 58"/>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lvl="0" indent="0" algn="ctr" rtl="0">
              <a:lnSpc>
                <a:spcPct val="100000"/>
              </a:lnSpc>
              <a:spcBef>
                <a:spcPts val="560"/>
              </a:spcBef>
              <a:spcAft>
                <a:spcPts val="0"/>
              </a:spcAft>
              <a:buClr>
                <a:schemeClr val="hlink"/>
              </a:buClr>
              <a:buFont typeface="Noto Sans"/>
              <a:buNone/>
              <a:defRPr sz="2800" b="0" i="0" u="none" strike="noStrike" cap="none">
                <a:solidFill>
                  <a:srgbClr val="888888"/>
                </a:solidFill>
                <a:latin typeface="Calibri"/>
                <a:ea typeface="Calibri"/>
                <a:cs typeface="Calibri"/>
                <a:sym typeface="Calibri"/>
              </a:defRPr>
            </a:lvl1pPr>
            <a:lvl2pPr marL="457200" marR="0" lvl="1" indent="0" algn="ctr" rtl="0">
              <a:lnSpc>
                <a:spcPct val="100000"/>
              </a:lnSpc>
              <a:spcBef>
                <a:spcPts val="480"/>
              </a:spcBef>
              <a:spcAft>
                <a:spcPts val="0"/>
              </a:spcAft>
              <a:buClr>
                <a:srgbClr val="FF0000"/>
              </a:buClr>
              <a:buFont typeface="Noto Sans"/>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00CC00"/>
              </a:buClr>
              <a:buFont typeface="Noto Sans"/>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90488"/>
            <a:ext cx="8229600" cy="53697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70C0"/>
              </a:buClr>
              <a:buFont typeface="Calibri"/>
              <a:buNone/>
              <a:defRPr sz="3200" b="0" i="0" u="none" strike="noStrike" cap="none">
                <a:solidFill>
                  <a:srgbClr val="0070C0"/>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457200" y="685800"/>
            <a:ext cx="8229600" cy="4000499"/>
          </a:xfrm>
          <a:prstGeom prst="rect">
            <a:avLst/>
          </a:prstGeom>
          <a:noFill/>
          <a:ln>
            <a:noFill/>
          </a:ln>
        </p:spPr>
        <p:txBody>
          <a:bodyPr lIns="91425" tIns="91425" rIns="91425" bIns="91425" anchor="t" anchorCtr="0"/>
          <a:lstStyle>
            <a:lvl1pPr marL="342900" marR="0" lvl="0" indent="-114300" algn="l" rtl="0">
              <a:lnSpc>
                <a:spcPct val="100000"/>
              </a:lnSpc>
              <a:spcBef>
                <a:spcPts val="360"/>
              </a:spcBef>
              <a:spcAft>
                <a:spcPts val="0"/>
              </a:spcAft>
              <a:buClr>
                <a:srgbClr val="0070C0"/>
              </a:buClr>
              <a:buSzPct val="100000"/>
              <a:buFont typeface="Noto Sans"/>
              <a:buChar char="▪"/>
              <a:defRPr sz="1800" b="0" i="0" u="none" strike="noStrike" cap="none">
                <a:solidFill>
                  <a:schemeClr val="dk1"/>
                </a:solidFill>
                <a:latin typeface="Calibri"/>
                <a:ea typeface="Calibri"/>
                <a:cs typeface="Calibri"/>
                <a:sym typeface="Calibri"/>
              </a:defRPr>
            </a:lvl1pPr>
            <a:lvl2pPr marL="742950" marR="0" lvl="1" indent="-57150" algn="l" rtl="0">
              <a:lnSpc>
                <a:spcPct val="100000"/>
              </a:lnSpc>
              <a:spcBef>
                <a:spcPts val="360"/>
              </a:spcBef>
              <a:spcAft>
                <a:spcPts val="0"/>
              </a:spcAft>
              <a:buClr>
                <a:srgbClr val="92D050"/>
              </a:buClr>
              <a:buSzPct val="100000"/>
              <a:buFont typeface="Noto Sans"/>
              <a:buChar char="▪"/>
              <a:defRPr sz="18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320"/>
              </a:spcBef>
              <a:spcAft>
                <a:spcPts val="0"/>
              </a:spcAft>
              <a:buClr>
                <a:srgbClr val="FF0000"/>
              </a:buClr>
              <a:buSzPct val="100000"/>
              <a:buFont typeface="Noto Sans"/>
              <a:buChar char="▪"/>
              <a:defRPr sz="16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50800"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a:solidFill>
                  <a:srgbClr val="888888"/>
                </a:solidFill>
                <a:latin typeface="Calibri"/>
                <a:ea typeface="Calibri"/>
                <a:cs typeface="Calibri"/>
                <a:sym typeface="Calibri"/>
              </a:rPr>
              <a:t>‹#›</a:t>
            </a:fld>
            <a:endParaRPr lang="en" sz="1600" b="1"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2" y="3305175"/>
            <a:ext cx="7772400" cy="102155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hlink"/>
              </a:buClr>
              <a:buFont typeface="Calibri"/>
              <a:buNone/>
              <a:defRPr sz="4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70" name="Shape 70"/>
          <p:cNvSpPr txBox="1">
            <a:spLocks noGrp="1"/>
          </p:cNvSpPr>
          <p:nvPr>
            <p:ph type="body" idx="1"/>
          </p:nvPr>
        </p:nvSpPr>
        <p:spPr>
          <a:xfrm>
            <a:off x="722312" y="2180033"/>
            <a:ext cx="7772400" cy="1125140"/>
          </a:xfrm>
          <a:prstGeom prst="rect">
            <a:avLst/>
          </a:prstGeom>
          <a:noFill/>
          <a:ln>
            <a:noFill/>
          </a:ln>
        </p:spPr>
        <p:txBody>
          <a:bodyPr lIns="91425" tIns="91425" rIns="91425" bIns="91425" anchor="b" anchorCtr="0"/>
          <a:lstStyle>
            <a:lvl1pPr marL="0" marR="0" lvl="0" indent="0" algn="l" rtl="0">
              <a:lnSpc>
                <a:spcPct val="100000"/>
              </a:lnSpc>
              <a:spcBef>
                <a:spcPts val="400"/>
              </a:spcBef>
              <a:spcAft>
                <a:spcPts val="0"/>
              </a:spcAft>
              <a:buClr>
                <a:schemeClr val="hlink"/>
              </a:buClr>
              <a:buFont typeface="Noto Sans"/>
              <a:buNone/>
              <a:defRPr sz="20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360"/>
              </a:spcBef>
              <a:spcAft>
                <a:spcPts val="0"/>
              </a:spcAft>
              <a:buClr>
                <a:srgbClr val="FF0000"/>
              </a:buClr>
              <a:buFont typeface="Noto Sans"/>
              <a:buNone/>
              <a:defRPr sz="1800" b="0" i="0" u="none" strike="noStrike" cap="none">
                <a:solidFill>
                  <a:srgbClr val="888888"/>
                </a:solidFill>
                <a:latin typeface="Calibri"/>
                <a:ea typeface="Calibri"/>
                <a:cs typeface="Calibri"/>
                <a:sym typeface="Calibri"/>
              </a:defRPr>
            </a:lvl2pPr>
            <a:lvl3pPr marL="914400" marR="0" lvl="2" indent="0" algn="l" rtl="0">
              <a:lnSpc>
                <a:spcPct val="100000"/>
              </a:lnSpc>
              <a:spcBef>
                <a:spcPts val="320"/>
              </a:spcBef>
              <a:spcAft>
                <a:spcPts val="0"/>
              </a:spcAft>
              <a:buClr>
                <a:srgbClr val="00CC00"/>
              </a:buClr>
              <a:buFont typeface="Noto Sans"/>
              <a:buNone/>
              <a:defRPr sz="1600" b="0" i="0" u="none" strike="noStrike" cap="none">
                <a:solidFill>
                  <a:srgbClr val="888888"/>
                </a:solidFill>
                <a:latin typeface="Calibri"/>
                <a:ea typeface="Calibri"/>
                <a:cs typeface="Calibri"/>
                <a:sym typeface="Calibri"/>
              </a:defRPr>
            </a:lvl3pPr>
            <a:lvl4pPr marL="1371600" marR="0" lvl="3"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76" name="Shape 76"/>
          <p:cNvSpPr txBox="1">
            <a:spLocks noGrp="1"/>
          </p:cNvSpPr>
          <p:nvPr>
            <p:ph type="body" idx="1"/>
          </p:nvPr>
        </p:nvSpPr>
        <p:spPr>
          <a:xfrm>
            <a:off x="457200" y="1200150"/>
            <a:ext cx="4038598" cy="339447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1200150"/>
            <a:ext cx="4038598" cy="339447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83" name="Shape 83"/>
          <p:cNvSpPr txBox="1">
            <a:spLocks noGrp="1"/>
          </p:cNvSpPr>
          <p:nvPr>
            <p:ph type="body" idx="1"/>
          </p:nvPr>
        </p:nvSpPr>
        <p:spPr>
          <a:xfrm>
            <a:off x="457200" y="1151333"/>
            <a:ext cx="4040187" cy="479820"/>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hlink"/>
              </a:buClr>
              <a:buFont typeface="Noto Sans"/>
              <a:buNone/>
              <a:defRPr sz="2400" b="1" i="0" u="none" strike="noStrike" cap="none">
                <a:solidFill>
                  <a:schemeClr val="dk1"/>
                </a:solidFill>
                <a:latin typeface="Calibri"/>
                <a:ea typeface="Calibri"/>
                <a:cs typeface="Calibri"/>
                <a:sym typeface="Calibri"/>
              </a:defRPr>
            </a:lvl1pPr>
            <a:lvl2pPr marL="457200" marR="0" lvl="1" indent="0" algn="l" rtl="0">
              <a:lnSpc>
                <a:spcPct val="100000"/>
              </a:lnSpc>
              <a:spcBef>
                <a:spcPts val="400"/>
              </a:spcBef>
              <a:spcAft>
                <a:spcPts val="0"/>
              </a:spcAft>
              <a:buClr>
                <a:srgbClr val="FF0000"/>
              </a:buClr>
              <a:buFont typeface="Noto Sans"/>
              <a:buNone/>
              <a:defRPr sz="2000" b="1" i="0" u="none" strike="noStrike" cap="none">
                <a:solidFill>
                  <a:schemeClr val="dk1"/>
                </a:solidFill>
                <a:latin typeface="Calibri"/>
                <a:ea typeface="Calibri"/>
                <a:cs typeface="Calibri"/>
                <a:sym typeface="Calibri"/>
              </a:defRPr>
            </a:lvl2pPr>
            <a:lvl3pPr marL="914400" marR="0" lvl="2" indent="0" algn="l" rtl="0">
              <a:lnSpc>
                <a:spcPct val="100000"/>
              </a:lnSpc>
              <a:spcBef>
                <a:spcPts val="360"/>
              </a:spcBef>
              <a:spcAft>
                <a:spcPts val="0"/>
              </a:spcAft>
              <a:buClr>
                <a:srgbClr val="00CC00"/>
              </a:buClr>
              <a:buFont typeface="Noto Sans"/>
              <a:buNone/>
              <a:defRPr sz="1800" b="1" i="0" u="none" strike="noStrike" cap="none">
                <a:solidFill>
                  <a:schemeClr val="dk1"/>
                </a:solidFill>
                <a:latin typeface="Calibri"/>
                <a:ea typeface="Calibri"/>
                <a:cs typeface="Calibri"/>
                <a:sym typeface="Calibri"/>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457200" y="1631155"/>
            <a:ext cx="4040187" cy="2963464"/>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hlink"/>
              </a:buClr>
              <a:buSzPct val="100000"/>
              <a:buFont typeface="Noto Sans"/>
              <a:buChar char="▪"/>
              <a:defRPr sz="2400" b="0" i="0" u="none" strike="noStrike" cap="none">
                <a:solidFill>
                  <a:schemeClr val="dk1"/>
                </a:solidFill>
                <a:latin typeface="Calibri"/>
                <a:ea typeface="Calibri"/>
                <a:cs typeface="Calibri"/>
                <a:sym typeface="Calibri"/>
              </a:defRPr>
            </a:lvl1pPr>
            <a:lvl2pPr marL="742950" marR="0" lvl="1" indent="-31750" algn="l" rtl="0">
              <a:lnSpc>
                <a:spcPct val="100000"/>
              </a:lnSpc>
              <a:spcBef>
                <a:spcPts val="400"/>
              </a:spcBef>
              <a:spcAft>
                <a:spcPts val="0"/>
              </a:spcAft>
              <a:buClr>
                <a:srgbClr val="FF0000"/>
              </a:buClr>
              <a:buSzPct val="100000"/>
              <a:buFont typeface="Noto Sans"/>
              <a:buChar char="▪"/>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rgbClr val="00CC00"/>
              </a:buClr>
              <a:buSzPct val="100000"/>
              <a:buFont typeface="Noto Sans"/>
              <a:buChar char="▪"/>
              <a:defRPr sz="18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3"/>
          </p:nvPr>
        </p:nvSpPr>
        <p:spPr>
          <a:xfrm>
            <a:off x="4645025" y="1151333"/>
            <a:ext cx="4041773" cy="479820"/>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hlink"/>
              </a:buClr>
              <a:buFont typeface="Noto Sans"/>
              <a:buNone/>
              <a:defRPr sz="2400" b="1" i="0" u="none" strike="noStrike" cap="none">
                <a:solidFill>
                  <a:schemeClr val="dk1"/>
                </a:solidFill>
                <a:latin typeface="Calibri"/>
                <a:ea typeface="Calibri"/>
                <a:cs typeface="Calibri"/>
                <a:sym typeface="Calibri"/>
              </a:defRPr>
            </a:lvl1pPr>
            <a:lvl2pPr marL="457200" marR="0" lvl="1" indent="0" algn="l" rtl="0">
              <a:lnSpc>
                <a:spcPct val="100000"/>
              </a:lnSpc>
              <a:spcBef>
                <a:spcPts val="400"/>
              </a:spcBef>
              <a:spcAft>
                <a:spcPts val="0"/>
              </a:spcAft>
              <a:buClr>
                <a:srgbClr val="FF0000"/>
              </a:buClr>
              <a:buFont typeface="Noto Sans"/>
              <a:buNone/>
              <a:defRPr sz="2000" b="1" i="0" u="none" strike="noStrike" cap="none">
                <a:solidFill>
                  <a:schemeClr val="dk1"/>
                </a:solidFill>
                <a:latin typeface="Calibri"/>
                <a:ea typeface="Calibri"/>
                <a:cs typeface="Calibri"/>
                <a:sym typeface="Calibri"/>
              </a:defRPr>
            </a:lvl2pPr>
            <a:lvl3pPr marL="914400" marR="0" lvl="2" indent="0" algn="l" rtl="0">
              <a:lnSpc>
                <a:spcPct val="100000"/>
              </a:lnSpc>
              <a:spcBef>
                <a:spcPts val="360"/>
              </a:spcBef>
              <a:spcAft>
                <a:spcPts val="0"/>
              </a:spcAft>
              <a:buClr>
                <a:srgbClr val="00CC00"/>
              </a:buClr>
              <a:buFont typeface="Noto Sans"/>
              <a:buNone/>
              <a:defRPr sz="1800" b="1" i="0" u="none" strike="noStrike" cap="none">
                <a:solidFill>
                  <a:schemeClr val="dk1"/>
                </a:solidFill>
                <a:latin typeface="Calibri"/>
                <a:ea typeface="Calibri"/>
                <a:cs typeface="Calibri"/>
                <a:sym typeface="Calibri"/>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4"/>
          </p:nvPr>
        </p:nvSpPr>
        <p:spPr>
          <a:xfrm>
            <a:off x="4645025" y="1631155"/>
            <a:ext cx="4041773" cy="2963464"/>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hlink"/>
              </a:buClr>
              <a:buSzPct val="100000"/>
              <a:buFont typeface="Noto Sans"/>
              <a:buChar char="▪"/>
              <a:defRPr sz="2400" b="0" i="0" u="none" strike="noStrike" cap="none">
                <a:solidFill>
                  <a:schemeClr val="dk1"/>
                </a:solidFill>
                <a:latin typeface="Calibri"/>
                <a:ea typeface="Calibri"/>
                <a:cs typeface="Calibri"/>
                <a:sym typeface="Calibri"/>
              </a:defRPr>
            </a:lvl1pPr>
            <a:lvl2pPr marL="742950" marR="0" lvl="1" indent="-31750" algn="l" rtl="0">
              <a:lnSpc>
                <a:spcPct val="100000"/>
              </a:lnSpc>
              <a:spcBef>
                <a:spcPts val="400"/>
              </a:spcBef>
              <a:spcAft>
                <a:spcPts val="0"/>
              </a:spcAft>
              <a:buClr>
                <a:srgbClr val="FF0000"/>
              </a:buClr>
              <a:buSzPct val="100000"/>
              <a:buFont typeface="Noto Sans"/>
              <a:buChar char="▪"/>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rgbClr val="00CC00"/>
              </a:buClr>
              <a:buSzPct val="100000"/>
              <a:buFont typeface="Noto Sans"/>
              <a:buChar char="▪"/>
              <a:defRPr sz="18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04786"/>
            <a:ext cx="3008313" cy="8715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hlink"/>
              </a:buClr>
              <a:buFont typeface="Calibri"/>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01" name="Shape 101"/>
          <p:cNvSpPr txBox="1">
            <a:spLocks noGrp="1"/>
          </p:cNvSpPr>
          <p:nvPr>
            <p:ph type="body" idx="1"/>
          </p:nvPr>
        </p:nvSpPr>
        <p:spPr>
          <a:xfrm>
            <a:off x="3575050" y="204786"/>
            <a:ext cx="5111750" cy="4389834"/>
          </a:xfrm>
          <a:prstGeom prst="rect">
            <a:avLst/>
          </a:prstGeom>
          <a:noFill/>
          <a:ln>
            <a:noFill/>
          </a:ln>
        </p:spPr>
        <p:txBody>
          <a:bodyPr lIns="91425" tIns="91425" rIns="91425" bIns="91425" anchor="t" anchorCtr="0"/>
          <a:lstStyle>
            <a:lvl1pPr marL="342900" marR="0" lvl="0" indent="63500" algn="l" rtl="0">
              <a:lnSpc>
                <a:spcPct val="100000"/>
              </a:lnSpc>
              <a:spcBef>
                <a:spcPts val="640"/>
              </a:spcBef>
              <a:spcAft>
                <a:spcPts val="0"/>
              </a:spcAft>
              <a:buClr>
                <a:schemeClr val="hlink"/>
              </a:buClr>
              <a:buSzPct val="100000"/>
              <a:buFont typeface="Noto Sans"/>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rgbClr val="FF0000"/>
              </a:buClr>
              <a:buSzPct val="100000"/>
              <a:buFont typeface="Noto Sans"/>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rgbClr val="00CC00"/>
              </a:buClr>
              <a:buSzPct val="100000"/>
              <a:buFont typeface="Noto Sans"/>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0" y="1076325"/>
            <a:ext cx="3008313" cy="3518296"/>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hlink"/>
              </a:buClr>
              <a:buFont typeface="Noto Sans"/>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rgbClr val="FF0000"/>
              </a:buClr>
              <a:buFont typeface="Noto Sans"/>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rgbClr val="00CC00"/>
              </a:buClr>
              <a:buFont typeface="Noto Sans"/>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hlink"/>
              </a:buClr>
              <a:buFont typeface="Calibri"/>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08" name="Shape 108"/>
          <p:cNvSpPr>
            <a:spLocks noGrp="1"/>
          </p:cNvSpPr>
          <p:nvPr>
            <p:ph type="pic" idx="2"/>
          </p:nvPr>
        </p:nvSpPr>
        <p:spPr>
          <a:xfrm>
            <a:off x="1792288" y="459581"/>
            <a:ext cx="5486399" cy="30860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hlink"/>
              </a:buClr>
              <a:buFont typeface="Noto Sans"/>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rgbClr val="FF0000"/>
              </a:buClr>
              <a:buFont typeface="Noto Sans"/>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rgbClr val="00CC00"/>
              </a:buClr>
              <a:buFont typeface="Noto Sans"/>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399" cy="603645"/>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hlink"/>
              </a:buClr>
              <a:buFont typeface="Noto Sans"/>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rgbClr val="FF0000"/>
              </a:buClr>
              <a:buFont typeface="Noto Sans"/>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rgbClr val="00CC00"/>
              </a:buClr>
              <a:buFont typeface="Noto Sans"/>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15" name="Shape 115"/>
          <p:cNvSpPr txBox="1">
            <a:spLocks noGrp="1"/>
          </p:cNvSpPr>
          <p:nvPr>
            <p:ph type="body" idx="1"/>
          </p:nvPr>
        </p:nvSpPr>
        <p:spPr>
          <a:xfrm rot="5400000">
            <a:off x="2628899" y="-1428750"/>
            <a:ext cx="3886200" cy="8229600"/>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7" name="Shape 117"/>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8" name="Shape 118"/>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5463777" y="1371599"/>
            <a:ext cx="4388642" cy="20574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21" name="Shape 121"/>
          <p:cNvSpPr txBox="1">
            <a:spLocks noGrp="1"/>
          </p:cNvSpPr>
          <p:nvPr>
            <p:ph type="body" idx="1"/>
          </p:nvPr>
        </p:nvSpPr>
        <p:spPr>
          <a:xfrm rot="5400000">
            <a:off x="1272777" y="-609599"/>
            <a:ext cx="4388642" cy="601979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4" name="Shape 12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27" name="Shape 127"/>
          <p:cNvSpPr txBox="1">
            <a:spLocks noGrp="1"/>
          </p:cNvSpPr>
          <p:nvPr>
            <p:ph type="body" idx="1"/>
          </p:nvPr>
        </p:nvSpPr>
        <p:spPr>
          <a:xfrm>
            <a:off x="457200" y="74295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8" name="Shape 128"/>
          <p:cNvSpPr txBox="1">
            <a:spLocks noGrp="1"/>
          </p:cNvSpPr>
          <p:nvPr>
            <p:ph type="body" idx="2"/>
          </p:nvPr>
        </p:nvSpPr>
        <p:spPr>
          <a:xfrm>
            <a:off x="4648200" y="74295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body" idx="3"/>
          </p:nvPr>
        </p:nvSpPr>
        <p:spPr>
          <a:xfrm>
            <a:off x="457200" y="274320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body" idx="4"/>
          </p:nvPr>
        </p:nvSpPr>
        <p:spPr>
          <a:xfrm>
            <a:off x="4648200" y="274320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3" name="Shape 133"/>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0"/>
        <p:cNvGrpSpPr/>
        <p:nvPr/>
      </p:nvGrpSpPr>
      <p:grpSpPr>
        <a:xfrm>
          <a:off x="0" y="0"/>
          <a:ext cx="0" cy="0"/>
          <a:chOff x="0" y="0"/>
          <a:chExt cx="0" cy="0"/>
        </a:xfrm>
      </p:grpSpPr>
      <p:sp>
        <p:nvSpPr>
          <p:cNvPr id="141" name="Shape 141"/>
          <p:cNvSpPr txBox="1">
            <a:spLocks noGrp="1"/>
          </p:cNvSpPr>
          <p:nvPr>
            <p:ph type="ctrTitle"/>
          </p:nvPr>
        </p:nvSpPr>
        <p:spPr>
          <a:xfrm>
            <a:off x="685800" y="1597818"/>
            <a:ext cx="7772400" cy="110251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42" name="Shape 142"/>
          <p:cNvSpPr txBox="1">
            <a:spLocks noGrp="1"/>
          </p:cNvSpPr>
          <p:nvPr>
            <p:ph type="subTitle" idx="1"/>
          </p:nvPr>
        </p:nvSpPr>
        <p:spPr>
          <a:xfrm>
            <a:off x="1371600" y="2914650"/>
            <a:ext cx="6400799" cy="1314450"/>
          </a:xfrm>
          <a:prstGeom prst="rect">
            <a:avLst/>
          </a:prstGeom>
          <a:noFill/>
          <a:ln>
            <a:noFill/>
          </a:ln>
        </p:spPr>
        <p:txBody>
          <a:bodyPr lIns="91425" tIns="91425" rIns="91425" bIns="91425" anchor="t" anchorCtr="0"/>
          <a:lstStyle>
            <a:lvl1pPr marL="0" marR="0" lvl="0" indent="0" algn="ctr" rtl="0">
              <a:spcBef>
                <a:spcPts val="560"/>
              </a:spcBef>
              <a:spcAft>
                <a:spcPts val="0"/>
              </a:spcAft>
              <a:buClr>
                <a:schemeClr val="hlink"/>
              </a:buClr>
              <a:buFont typeface="Noto Sans Symbols"/>
              <a:buNone/>
              <a:defRPr sz="2800" b="0" i="0" u="none" strike="noStrike" cap="none">
                <a:solidFill>
                  <a:srgbClr val="888888"/>
                </a:solidFill>
                <a:latin typeface="Calibri"/>
                <a:ea typeface="Calibri"/>
                <a:cs typeface="Calibri"/>
                <a:sym typeface="Calibri"/>
              </a:defRPr>
            </a:lvl1pPr>
            <a:lvl2pPr marL="457200" marR="0" lvl="1" indent="0" algn="ctr" rtl="0">
              <a:spcBef>
                <a:spcPts val="480"/>
              </a:spcBef>
              <a:spcAft>
                <a:spcPts val="0"/>
              </a:spcAft>
              <a:buClr>
                <a:srgbClr val="FF0000"/>
              </a:buClr>
              <a:buFont typeface="Noto Sans Symbols"/>
              <a:buNone/>
              <a:defRPr sz="2400" b="0" i="0" u="none" strike="noStrike" cap="none">
                <a:solidFill>
                  <a:srgbClr val="888888"/>
                </a:solidFill>
                <a:latin typeface="Calibri"/>
                <a:ea typeface="Calibri"/>
                <a:cs typeface="Calibri"/>
                <a:sym typeface="Calibri"/>
              </a:defRPr>
            </a:lvl2pPr>
            <a:lvl3pPr marL="914400" marR="0" lvl="2" indent="0" algn="ctr" rtl="0">
              <a:spcBef>
                <a:spcPts val="400"/>
              </a:spcBef>
              <a:spcAft>
                <a:spcPts val="0"/>
              </a:spcAft>
              <a:buClr>
                <a:srgbClr val="00CC00"/>
              </a:buClr>
              <a:buFont typeface="Noto Sans Symbols"/>
              <a:buNone/>
              <a:defRPr sz="20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3" name="Shape 143"/>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200" y="90488"/>
            <a:ext cx="8229600" cy="53697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200" b="0" i="0" u="none" strike="noStrike" cap="none">
                <a:solidFill>
                  <a:srgbClr val="0070C0"/>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48" name="Shape 148"/>
          <p:cNvSpPr txBox="1">
            <a:spLocks noGrp="1"/>
          </p:cNvSpPr>
          <p:nvPr>
            <p:ph type="body" idx="1"/>
          </p:nvPr>
        </p:nvSpPr>
        <p:spPr>
          <a:xfrm>
            <a:off x="457200" y="685800"/>
            <a:ext cx="8229600" cy="4000499"/>
          </a:xfrm>
          <a:prstGeom prst="rect">
            <a:avLst/>
          </a:prstGeom>
          <a:noFill/>
          <a:ln>
            <a:noFill/>
          </a:ln>
        </p:spPr>
        <p:txBody>
          <a:bodyPr lIns="91425" tIns="91425" rIns="91425" bIns="91425" anchor="t" anchorCtr="0"/>
          <a:lstStyle>
            <a:lvl1pPr marL="342900" marR="0" lvl="0" indent="-228600" algn="l" rtl="0">
              <a:spcBef>
                <a:spcPts val="360"/>
              </a:spcBef>
              <a:spcAft>
                <a:spcPts val="0"/>
              </a:spcAft>
              <a:buClr>
                <a:srgbClr val="0070C0"/>
              </a:buClr>
              <a:buSzPct val="100000"/>
              <a:buFont typeface="Noto Sans Symbols"/>
              <a:buChar char="▪"/>
              <a:defRPr sz="1800" b="0" i="0" u="none" strike="noStrike" cap="none">
                <a:solidFill>
                  <a:schemeClr val="dk1"/>
                </a:solidFill>
                <a:latin typeface="Calibri"/>
                <a:ea typeface="Calibri"/>
                <a:cs typeface="Calibri"/>
                <a:sym typeface="Calibri"/>
              </a:defRPr>
            </a:lvl1pPr>
            <a:lvl2pPr marL="742950" marR="0" lvl="1" indent="-171450" algn="l" rtl="0">
              <a:spcBef>
                <a:spcPts val="360"/>
              </a:spcBef>
              <a:spcAft>
                <a:spcPts val="0"/>
              </a:spcAft>
              <a:buClr>
                <a:srgbClr val="92D050"/>
              </a:buClr>
              <a:buSzPct val="100000"/>
              <a:buFont typeface="Noto Sans Symbols"/>
              <a:buChar char="▪"/>
              <a:defRPr sz="1800" b="0" i="0" u="none" strike="noStrike" cap="none">
                <a:solidFill>
                  <a:schemeClr val="dk1"/>
                </a:solidFill>
                <a:latin typeface="Calibri"/>
                <a:ea typeface="Calibri"/>
                <a:cs typeface="Calibri"/>
                <a:sym typeface="Calibri"/>
              </a:defRPr>
            </a:lvl2pPr>
            <a:lvl3pPr marL="1143000" marR="0" lvl="2" indent="-127000" algn="l" rtl="0">
              <a:spcBef>
                <a:spcPts val="320"/>
              </a:spcBef>
              <a:spcAft>
                <a:spcPts val="0"/>
              </a:spcAft>
              <a:buClr>
                <a:srgbClr val="FF0000"/>
              </a:buClr>
              <a:buSzPct val="100000"/>
              <a:buFont typeface="Noto Sans Symbols"/>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39700" algn="l" rtl="0">
              <a:spcBef>
                <a:spcPts val="28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1" name="Shape 151"/>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a:t>
            </a:fld>
            <a:endParaRPr lang="en" sz="1600" b="1"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722312" y="3305175"/>
            <a:ext cx="7772400" cy="1021556"/>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54" name="Shape 154"/>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hlink"/>
              </a:buClr>
              <a:buFont typeface="Noto Sans Symbols"/>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spcAft>
                <a:spcPts val="0"/>
              </a:spcAft>
              <a:buClr>
                <a:srgbClr val="FF0000"/>
              </a:buClr>
              <a:buFont typeface="Noto Sans Symbols"/>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spcAft>
                <a:spcPts val="0"/>
              </a:spcAft>
              <a:buClr>
                <a:srgbClr val="00CC00"/>
              </a:buClr>
              <a:buFont typeface="Noto Sans Symbols"/>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55" name="Shape 15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6" name="Shape 15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7" name="Shape 15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60" name="Shape 160"/>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63" name="Shape 16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64" name="Shape 16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67" name="Shape 167"/>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hlink"/>
              </a:buClr>
              <a:buFont typeface="Noto Sans Symbols"/>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rgbClr val="FF0000"/>
              </a:buClr>
              <a:buFont typeface="Noto Sans Symbols"/>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rgbClr val="00CC00"/>
              </a:buClr>
              <a:buFont typeface="Noto Sans Symbols"/>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body" idx="2"/>
          </p:nvPr>
        </p:nvSpPr>
        <p:spPr>
          <a:xfrm>
            <a:off x="457200" y="1631156"/>
            <a:ext cx="4040187" cy="2963465"/>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hlink"/>
              </a:buClr>
              <a:buSzPct val="100000"/>
              <a:buFont typeface="Noto Sans Symbols"/>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rgbClr val="FF0000"/>
              </a:buClr>
              <a:buSzPct val="100000"/>
              <a:buFont typeface="Noto Sans Symbols"/>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rgbClr val="00CC00"/>
              </a:buClr>
              <a:buSzPct val="100000"/>
              <a:buFont typeface="Noto Sans Symbols"/>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body" idx="3"/>
          </p:nvPr>
        </p:nvSpPr>
        <p:spPr>
          <a:xfrm>
            <a:off x="4645025" y="1151334"/>
            <a:ext cx="4041774"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hlink"/>
              </a:buClr>
              <a:buFont typeface="Noto Sans Symbols"/>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rgbClr val="FF0000"/>
              </a:buClr>
              <a:buFont typeface="Noto Sans Symbols"/>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rgbClr val="00CC00"/>
              </a:buClr>
              <a:buFont typeface="Noto Sans Symbols"/>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70" name="Shape 170"/>
          <p:cNvSpPr txBox="1">
            <a:spLocks noGrp="1"/>
          </p:cNvSpPr>
          <p:nvPr>
            <p:ph type="body" idx="4"/>
          </p:nvPr>
        </p:nvSpPr>
        <p:spPr>
          <a:xfrm>
            <a:off x="4645025" y="1631156"/>
            <a:ext cx="4041774" cy="2963465"/>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hlink"/>
              </a:buClr>
              <a:buSzPct val="100000"/>
              <a:buFont typeface="Noto Sans Symbols"/>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rgbClr val="FF0000"/>
              </a:buClr>
              <a:buSzPct val="100000"/>
              <a:buFont typeface="Noto Sans Symbols"/>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rgbClr val="00CC00"/>
              </a:buClr>
              <a:buSzPct val="100000"/>
              <a:buFont typeface="Noto Sans Symbols"/>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71" name="Shape 171"/>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3" name="Shape 17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76" name="Shape 17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7" name="Shape 17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8" name="Shape 17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79"/>
        <p:cNvGrpSpPr/>
        <p:nvPr/>
      </p:nvGrpSpPr>
      <p:grpSpPr>
        <a:xfrm>
          <a:off x="0" y="0"/>
          <a:ext cx="0" cy="0"/>
          <a:chOff x="0" y="0"/>
          <a:chExt cx="0" cy="0"/>
        </a:xfrm>
      </p:grpSpPr>
      <p:sp>
        <p:nvSpPr>
          <p:cNvPr id="180" name="Shape 18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1" name="Shape 18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2" name="Shape 18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457200" y="204787"/>
            <a:ext cx="3008313" cy="8715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85" name="Shape 185"/>
          <p:cNvSpPr txBox="1">
            <a:spLocks noGrp="1"/>
          </p:cNvSpPr>
          <p:nvPr>
            <p:ph type="body" idx="1"/>
          </p:nvPr>
        </p:nvSpPr>
        <p:spPr>
          <a:xfrm>
            <a:off x="3575050" y="204787"/>
            <a:ext cx="5111750" cy="438983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hlink"/>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rgbClr val="FF0000"/>
              </a:buClr>
              <a:buSzPct val="100000"/>
              <a:buFont typeface="Noto Sans Symbols"/>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rgbClr val="00CC00"/>
              </a:buClr>
              <a:buSzPct val="100000"/>
              <a:buFont typeface="Noto Sans Symbols"/>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body" idx="2"/>
          </p:nvPr>
        </p:nvSpPr>
        <p:spPr>
          <a:xfrm>
            <a:off x="457200" y="1076325"/>
            <a:ext cx="3008313" cy="3518297"/>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hlink"/>
              </a:buClr>
              <a:buFont typeface="Noto Sans Symbols"/>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rgbClr val="FF0000"/>
              </a:buClr>
              <a:buFont typeface="Noto Sans Symbols"/>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rgbClr val="00CC00"/>
              </a:buClr>
              <a:buFont typeface="Noto Sans Symbols"/>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8" name="Shape 18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9" name="Shape 18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92" name="Shape 192"/>
          <p:cNvSpPr>
            <a:spLocks noGrp="1"/>
          </p:cNvSpPr>
          <p:nvPr>
            <p:ph type="pic" idx="2"/>
          </p:nvPr>
        </p:nvSpPr>
        <p:spPr>
          <a:xfrm>
            <a:off x="1792288" y="459581"/>
            <a:ext cx="5486399" cy="30861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hlink"/>
              </a:buClr>
              <a:buFont typeface="Noto Sans Symbols"/>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rgbClr val="FF0000"/>
              </a:buClr>
              <a:buFont typeface="Noto Sans Symbols"/>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rgbClr val="00CC00"/>
              </a:buClr>
              <a:buFont typeface="Noto Sans Symbols"/>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body" idx="1"/>
          </p:nvPr>
        </p:nvSpPr>
        <p:spPr>
          <a:xfrm>
            <a:off x="1792288" y="4025503"/>
            <a:ext cx="5486399" cy="603646"/>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hlink"/>
              </a:buClr>
              <a:buFont typeface="Noto Sans Symbols"/>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rgbClr val="FF0000"/>
              </a:buClr>
              <a:buFont typeface="Noto Sans Symbols"/>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rgbClr val="00CC00"/>
              </a:buClr>
              <a:buFont typeface="Noto Sans Symbols"/>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5" name="Shape 1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6" name="Shape 1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99" name="Shape 199"/>
          <p:cNvSpPr txBox="1">
            <a:spLocks noGrp="1"/>
          </p:cNvSpPr>
          <p:nvPr>
            <p:ph type="body" idx="1"/>
          </p:nvPr>
        </p:nvSpPr>
        <p:spPr>
          <a:xfrm rot="5400000">
            <a:off x="2628899" y="-1428750"/>
            <a:ext cx="3886200" cy="82296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0" name="Shape 20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1" name="Shape 20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2" name="Shape 20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rot="5400000">
            <a:off x="5463778" y="1371600"/>
            <a:ext cx="4388643" cy="2057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205" name="Shape 205"/>
          <p:cNvSpPr txBox="1">
            <a:spLocks noGrp="1"/>
          </p:cNvSpPr>
          <p:nvPr>
            <p:ph type="body" idx="1"/>
          </p:nvPr>
        </p:nvSpPr>
        <p:spPr>
          <a:xfrm rot="5400000">
            <a:off x="1272778" y="-609599"/>
            <a:ext cx="4388643" cy="60197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7" name="Shape 20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8" name="Shape 20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211" name="Shape 211"/>
          <p:cNvSpPr txBox="1">
            <a:spLocks noGrp="1"/>
          </p:cNvSpPr>
          <p:nvPr>
            <p:ph type="body" idx="1"/>
          </p:nvPr>
        </p:nvSpPr>
        <p:spPr>
          <a:xfrm>
            <a:off x="457200" y="74295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body" idx="2"/>
          </p:nvPr>
        </p:nvSpPr>
        <p:spPr>
          <a:xfrm>
            <a:off x="4648200" y="74295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body" idx="3"/>
          </p:nvPr>
        </p:nvSpPr>
        <p:spPr>
          <a:xfrm>
            <a:off x="457200" y="274320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4" name="Shape 214"/>
          <p:cNvSpPr txBox="1">
            <a:spLocks noGrp="1"/>
          </p:cNvSpPr>
          <p:nvPr>
            <p:ph type="body" idx="4"/>
          </p:nvPr>
        </p:nvSpPr>
        <p:spPr>
          <a:xfrm>
            <a:off x="4648200" y="274320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5" name="Shape 21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6" name="Shape 21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457200" y="742950"/>
            <a:ext cx="8229600" cy="3886200"/>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36" name="Shape 136"/>
          <p:cNvSpPr txBox="1">
            <a:spLocks noGrp="1"/>
          </p:cNvSpPr>
          <p:nvPr>
            <p:ph type="body" idx="1"/>
          </p:nvPr>
        </p:nvSpPr>
        <p:spPr>
          <a:xfrm>
            <a:off x="457200" y="742950"/>
            <a:ext cx="82296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8" name="Shape 13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hyperlink" Target="http://markets.businessinsider.com/news/stocks/teslas-market-cap-passes-gm-201" TargetMode="Externa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comments" Target="../comments/comment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5.m4a"/><Relationship Id="rId7" Type="http://schemas.openxmlformats.org/officeDocument/2006/relationships/chart" Target="../charts/chart2.xml"/><Relationship Id="rId2" Type="http://schemas.microsoft.com/office/2007/relationships/media" Target="../media/media15.m4a"/><Relationship Id="rId1" Type="http://schemas.openxmlformats.org/officeDocument/2006/relationships/tags" Target="../tags/tag1.xml"/><Relationship Id="rId6" Type="http://schemas.openxmlformats.org/officeDocument/2006/relationships/chart" Target="../charts/chart1.xml"/><Relationship Id="rId5" Type="http://schemas.openxmlformats.org/officeDocument/2006/relationships/image" Target="../media/image10.png"/><Relationship Id="rId4"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hyperlink" Target="http://www.telegraph.co.uk/news/worldnews/northamerica/usa/11505566/Elon-Musks-1bn-tweet-news-of-secret-product-line-sees-Tesla-shares-soar.html"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patnam/CSCIE63-Project"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hyperlink" Target="https://www.tensorflow.org/api_docs/python/" TargetMode="External"/><Relationship Id="rId3" Type="http://schemas.openxmlformats.org/officeDocument/2006/relationships/hyperlink" Target="http://www.investopedia.com/articles/markets/021316/most-followed-stocks-stocktwits-nflx-fb.asp" TargetMode="External"/><Relationship Id="rId7" Type="http://schemas.openxmlformats.org/officeDocument/2006/relationships/hyperlink" Target="http://www.wjh.harvard.edu/~insuirer/spreadsheet_guide.htm" TargetMode="External"/><Relationship Id="rId2" Type="http://schemas.openxmlformats.org/officeDocument/2006/relationships/notesSlide" Target="../notesSlides/notesSlide23.xml"/><Relationship Id="rId1" Type="http://schemas.openxmlformats.org/officeDocument/2006/relationships/slideLayout" Target="../slideLayouts/slideLayout25.xml"/><Relationship Id="rId6" Type="http://schemas.openxmlformats.org/officeDocument/2006/relationships/hyperlink" Target="http://www3.nd.edu/~mcdonald/World_Lists.html" TargetMode="External"/><Relationship Id="rId5" Type="http://schemas.openxmlformats.org/officeDocument/2006/relationships/hyperlink" Target="https://finance.yahoo.com/quote/AAPL/history?period1=1488344400&amp;period2=1493524800&amp;interval=1d&amp;filter=history&amp;frequency=1d" TargetMode="External"/><Relationship Id="rId4" Type="http://schemas.openxmlformats.org/officeDocument/2006/relationships/hyperlink" Target="https://stocktwits.com/developers/doc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hyperlink" Target="http://www.latimes.com/business/la-fi-agenda-trump-tweets-stocks-20170116-story.html"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hyperlink" Target="www.StockTwits.com"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stocktwits.com/developers/docs" TargetMode="External"/><Relationship Id="rId3" Type="http://schemas.openxmlformats.org/officeDocument/2006/relationships/slideLayout" Target="../slideLayouts/slideLayout25.xml"/><Relationship Id="rId7" Type="http://schemas.openxmlformats.org/officeDocument/2006/relationships/hyperlink" Target="https://www.bloomberg.com/professional/support/api-library/"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finance.yahoo.com/quote/AAPL/history?period1=1488344400&amp;period2=1493524800&amp;interval=1d&amp;filter=history&amp;frequency=1d" TargetMode="External"/><Relationship Id="rId5" Type="http://schemas.openxmlformats.org/officeDocument/2006/relationships/hyperlink" Target="https://api.stocktwits.com/api/2/streams/symbol/AAPL.json" TargetMode="External"/><Relationship Id="rId4" Type="http://schemas.openxmlformats.org/officeDocument/2006/relationships/notesSlide" Target="../notesSlides/notesSlide9.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1</a:t>
            </a:fld>
            <a:endParaRPr lang="en" sz="1600" b="1" i="0" u="none" strike="noStrike" cap="none">
              <a:solidFill>
                <a:srgbClr val="888888"/>
              </a:solidFill>
              <a:latin typeface="Calibri"/>
              <a:ea typeface="Calibri"/>
              <a:cs typeface="Calibri"/>
              <a:sym typeface="Calibri"/>
            </a:endParaRPr>
          </a:p>
        </p:txBody>
      </p:sp>
      <p:sp>
        <p:nvSpPr>
          <p:cNvPr id="224" name="Shape 224"/>
          <p:cNvSpPr txBox="1">
            <a:spLocks noGrp="1"/>
          </p:cNvSpPr>
          <p:nvPr>
            <p:ph type="ctrTitle"/>
          </p:nvPr>
        </p:nvSpPr>
        <p:spPr>
          <a:xfrm>
            <a:off x="647700" y="914400"/>
            <a:ext cx="7772400" cy="13716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a:solidFill>
                  <a:schemeClr val="hlink"/>
                </a:solidFill>
                <a:latin typeface="Calibri"/>
                <a:ea typeface="Calibri"/>
                <a:cs typeface="Calibri"/>
                <a:sym typeface="Calibri"/>
              </a:rPr>
              <a:t/>
            </a:r>
            <a:br>
              <a:rPr lang="en" sz="3200" b="0" i="0" u="none" strike="noStrike" cap="none">
                <a:solidFill>
                  <a:schemeClr val="hlink"/>
                </a:solidFill>
                <a:latin typeface="Calibri"/>
                <a:ea typeface="Calibri"/>
                <a:cs typeface="Calibri"/>
                <a:sym typeface="Calibri"/>
              </a:rPr>
            </a:br>
            <a:r>
              <a:rPr lang="en" sz="2400" b="0" i="0" u="none" strike="noStrike" cap="none">
                <a:solidFill>
                  <a:schemeClr val="hlink"/>
                </a:solidFill>
                <a:latin typeface="Calibri"/>
                <a:ea typeface="Calibri"/>
                <a:cs typeface="Calibri"/>
                <a:sym typeface="Calibri"/>
              </a:rPr>
              <a:t>Final Project</a:t>
            </a:r>
            <a:r>
              <a:rPr lang="en" sz="3200" b="0" i="0" u="none" strike="noStrike" cap="none">
                <a:solidFill>
                  <a:schemeClr val="hlink"/>
                </a:solidFill>
                <a:latin typeface="Calibri"/>
                <a:ea typeface="Calibri"/>
                <a:cs typeface="Calibri"/>
                <a:sym typeface="Calibri"/>
              </a:rPr>
              <a:t/>
            </a:r>
            <a:br>
              <a:rPr lang="en" sz="3200" b="0" i="0" u="none" strike="noStrike" cap="none">
                <a:solidFill>
                  <a:schemeClr val="hlink"/>
                </a:solidFill>
                <a:latin typeface="Calibri"/>
                <a:ea typeface="Calibri"/>
                <a:cs typeface="Calibri"/>
                <a:sym typeface="Calibri"/>
              </a:rPr>
            </a:br>
            <a:r>
              <a:rPr lang="en" sz="3200" b="0" i="0" u="none" strike="noStrike" cap="none">
                <a:solidFill>
                  <a:schemeClr val="hlink"/>
                </a:solidFill>
                <a:latin typeface="Calibri"/>
                <a:ea typeface="Calibri"/>
                <a:cs typeface="Calibri"/>
                <a:sym typeface="Calibri"/>
              </a:rPr>
              <a:t> </a:t>
            </a:r>
            <a:r>
              <a:rPr lang="en" sz="3200"/>
              <a:t>Spark near real-time sentiment analysis</a:t>
            </a:r>
            <a:r>
              <a:rPr lang="en" sz="3200" b="1" i="0" u="none" strike="noStrike" cap="none">
                <a:solidFill>
                  <a:schemeClr val="hlink"/>
                </a:solidFill>
                <a:latin typeface="Calibri"/>
                <a:ea typeface="Calibri"/>
                <a:cs typeface="Calibri"/>
                <a:sym typeface="Calibri"/>
              </a:rPr>
              <a:t/>
            </a:r>
            <a:br>
              <a:rPr lang="en" sz="3200" b="1" i="0" u="none" strike="noStrike" cap="none">
                <a:solidFill>
                  <a:schemeClr val="hlink"/>
                </a:solidFill>
                <a:latin typeface="Calibri"/>
                <a:ea typeface="Calibri"/>
                <a:cs typeface="Calibri"/>
                <a:sym typeface="Calibri"/>
              </a:rPr>
            </a:br>
            <a:r>
              <a:rPr lang="en" sz="3200" b="1" i="0" u="none" strike="noStrike" cap="none">
                <a:solidFill>
                  <a:schemeClr val="hlink"/>
                </a:solidFill>
                <a:latin typeface="Calibri"/>
                <a:ea typeface="Calibri"/>
                <a:cs typeface="Calibri"/>
                <a:sym typeface="Calibri"/>
              </a:rPr>
              <a:t/>
            </a:r>
            <a:br>
              <a:rPr lang="en" sz="3200" b="1" i="0" u="none" strike="noStrike" cap="none">
                <a:solidFill>
                  <a:schemeClr val="hlink"/>
                </a:solidFill>
                <a:latin typeface="Calibri"/>
                <a:ea typeface="Calibri"/>
                <a:cs typeface="Calibri"/>
                <a:sym typeface="Calibri"/>
              </a:rPr>
            </a:br>
            <a:endParaRPr lang="en" sz="3200" b="1" i="0" u="none" strike="noStrike" cap="none">
              <a:solidFill>
                <a:schemeClr val="hlink"/>
              </a:solidFill>
              <a:latin typeface="Calibri"/>
              <a:ea typeface="Calibri"/>
              <a:cs typeface="Calibri"/>
              <a:sym typeface="Calibri"/>
            </a:endParaRPr>
          </a:p>
        </p:txBody>
      </p:sp>
      <p:sp>
        <p:nvSpPr>
          <p:cNvPr id="225" name="Shape 225"/>
          <p:cNvSpPr txBox="1">
            <a:spLocks noGrp="1"/>
          </p:cNvSpPr>
          <p:nvPr>
            <p:ph type="subTitle" idx="1"/>
          </p:nvPr>
        </p:nvSpPr>
        <p:spPr>
          <a:xfrm>
            <a:off x="1333500" y="1828800"/>
            <a:ext cx="6400799" cy="4571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hlink"/>
              </a:buClr>
              <a:buSzPct val="25000"/>
              <a:buFont typeface="Noto Sans Symbols"/>
              <a:buNone/>
            </a:pPr>
            <a:r>
              <a:rPr lang="en" sz="1800">
                <a:solidFill>
                  <a:srgbClr val="17365D"/>
                </a:solidFill>
              </a:rPr>
              <a:t>CN Chen, Mohan K. Patnam, Bruno Janota</a:t>
            </a:r>
          </a:p>
          <a:p>
            <a:pPr marL="0" marR="0" lvl="0" indent="0" algn="ctr" rtl="0">
              <a:spcBef>
                <a:spcPts val="480"/>
              </a:spcBef>
              <a:spcAft>
                <a:spcPts val="0"/>
              </a:spcAft>
              <a:buClr>
                <a:schemeClr val="hlink"/>
              </a:buClr>
              <a:buSzPct val="25000"/>
              <a:buFont typeface="Noto Sans Symbols"/>
              <a:buNone/>
            </a:pPr>
            <a:endParaRPr sz="2400" b="1" i="0" u="none" strike="noStrike" cap="none">
              <a:solidFill>
                <a:srgbClr val="494429"/>
              </a:solidFill>
              <a:latin typeface="Calibri"/>
              <a:ea typeface="Calibri"/>
              <a:cs typeface="Calibri"/>
              <a:sym typeface="Calibri"/>
            </a:endParaRPr>
          </a:p>
        </p:txBody>
      </p:sp>
      <p:sp>
        <p:nvSpPr>
          <p:cNvPr id="226" name="Shape 226"/>
          <p:cNvSpPr txBox="1">
            <a:spLocks noGrp="1"/>
          </p:cNvSpPr>
          <p:nvPr>
            <p:ph type="ftr" idx="11"/>
          </p:nvPr>
        </p:nvSpPr>
        <p:spPr>
          <a:xfrm>
            <a:off x="3124200" y="4767262"/>
            <a:ext cx="2895600" cy="27384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
              <a:t>CN Chen, Mohan Patnam, Bruno Janota</a:t>
            </a:r>
          </a:p>
        </p:txBody>
      </p:sp>
      <p:pic>
        <p:nvPicPr>
          <p:cNvPr id="227" name="Shape 227"/>
          <p:cNvPicPr preferRelativeResize="0"/>
          <p:nvPr/>
        </p:nvPicPr>
        <p:blipFill rotWithShape="1">
          <a:blip r:embed="rId5">
            <a:alphaModFix/>
          </a:blip>
          <a:srcRect/>
          <a:stretch/>
        </p:blipFill>
        <p:spPr>
          <a:xfrm>
            <a:off x="3959225" y="2571750"/>
            <a:ext cx="857250" cy="857250"/>
          </a:xfrm>
          <a:prstGeom prst="rect">
            <a:avLst/>
          </a:prstGeom>
          <a:noFill/>
          <a:ln>
            <a:noFill/>
          </a:ln>
        </p:spPr>
      </p:pic>
      <p:sp>
        <p:nvSpPr>
          <p:cNvPr id="228" name="Shape 228"/>
          <p:cNvSpPr txBox="1"/>
          <p:nvPr/>
        </p:nvSpPr>
        <p:spPr>
          <a:xfrm>
            <a:off x="2055813" y="3771900"/>
            <a:ext cx="4949825" cy="90011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1800" b="0" i="0" u="none" strike="noStrike" cap="none">
                <a:solidFill>
                  <a:srgbClr val="494429"/>
                </a:solidFill>
                <a:latin typeface="Arial"/>
                <a:ea typeface="Arial"/>
                <a:cs typeface="Arial"/>
                <a:sym typeface="Arial"/>
              </a:rPr>
              <a:t>CSCI E-63 Big Data Analytics</a:t>
            </a:r>
          </a:p>
          <a:p>
            <a:pPr marL="0" marR="0" lvl="0" indent="0" algn="ctr" rtl="0">
              <a:spcBef>
                <a:spcPts val="0"/>
              </a:spcBef>
              <a:spcAft>
                <a:spcPts val="0"/>
              </a:spcAft>
              <a:buSzPct val="25000"/>
              <a:buNone/>
            </a:pPr>
            <a:r>
              <a:rPr lang="en" sz="1800" b="1" i="0" u="none" strike="noStrike" cap="none">
                <a:solidFill>
                  <a:srgbClr val="494429"/>
                </a:solidFill>
                <a:latin typeface="Arial"/>
                <a:ea typeface="Arial"/>
                <a:cs typeface="Arial"/>
                <a:sym typeface="Arial"/>
              </a:rPr>
              <a:t>Harvard University Extension School</a:t>
            </a:r>
          </a:p>
          <a:p>
            <a:pPr marL="0" marR="0" lvl="0" indent="0" algn="ctr" rtl="0">
              <a:spcBef>
                <a:spcPts val="0"/>
              </a:spcBef>
              <a:spcAft>
                <a:spcPts val="0"/>
              </a:spcAft>
              <a:buSzPct val="25000"/>
              <a:buNone/>
            </a:pPr>
            <a:r>
              <a:rPr lang="en" sz="1600" b="0" i="0" u="none" strike="noStrike" cap="none">
                <a:solidFill>
                  <a:srgbClr val="494429"/>
                </a:solidFill>
                <a:latin typeface="Arial"/>
                <a:ea typeface="Arial"/>
                <a:cs typeface="Arial"/>
                <a:sym typeface="Arial"/>
              </a:rPr>
              <a:t>Prof. Zoran B. Djordjević</a:t>
            </a: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636"/>
    </mc:Choice>
    <mc:Fallback>
      <p:transition spd="slow" advTm="3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rtl="0">
              <a:spcBef>
                <a:spcPts val="0"/>
              </a:spcBef>
              <a:buNone/>
            </a:pPr>
            <a:r>
              <a:rPr lang="en"/>
              <a:t>Tweet Preprocessing (1 of 2)</a:t>
            </a:r>
          </a:p>
        </p:txBody>
      </p:sp>
      <p:sp>
        <p:nvSpPr>
          <p:cNvPr id="289" name="Shape 289"/>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marL="457200" lvl="0" indent="-381000" rtl="0">
              <a:spcBef>
                <a:spcPts val="0"/>
              </a:spcBef>
              <a:buClr>
                <a:schemeClr val="hlink"/>
              </a:buClr>
              <a:buSzPct val="100000"/>
              <a:buFont typeface="Noto Sans"/>
            </a:pPr>
            <a:r>
              <a:rPr lang="en" sz="2400"/>
              <a:t>Several preprocessing steps were executed:</a:t>
            </a:r>
          </a:p>
          <a:p>
            <a:pPr marL="914400" lvl="1" indent="-355600" rtl="0">
              <a:spcBef>
                <a:spcPts val="0"/>
              </a:spcBef>
              <a:buSzPct val="100000"/>
              <a:buFont typeface="Noto Sans"/>
            </a:pPr>
            <a:r>
              <a:rPr lang="en" sz="2000"/>
              <a:t>Remove stop words using NLTK corpus</a:t>
            </a:r>
          </a:p>
          <a:p>
            <a:pPr marL="914400" lvl="1" indent="-355600" rtl="0">
              <a:spcBef>
                <a:spcPts val="0"/>
              </a:spcBef>
              <a:buSzPct val="100000"/>
              <a:buFont typeface="Noto Sans"/>
            </a:pPr>
            <a:r>
              <a:rPr lang="en" sz="2000"/>
              <a:t>Remove other non-essential words (hyperlinks, @mentions, punctuation)</a:t>
            </a:r>
          </a:p>
          <a:p>
            <a:pPr marL="914400" lvl="1" indent="-355600" rtl="0">
              <a:spcBef>
                <a:spcPts val="0"/>
              </a:spcBef>
              <a:buSzPct val="100000"/>
              <a:buFont typeface="Noto Sans"/>
            </a:pPr>
            <a:r>
              <a:rPr lang="en" sz="2000"/>
              <a:t>Tag remaining words for part-of-speech and only keep nouns, verbs, and adjectives using NLTK Perceptron Tagger</a:t>
            </a:r>
          </a:p>
          <a:p>
            <a:pPr marL="914400" lvl="1" indent="-355600" rtl="0">
              <a:spcBef>
                <a:spcPts val="0"/>
              </a:spcBef>
              <a:buSzPct val="100000"/>
              <a:buFont typeface="Noto Sans"/>
            </a:pPr>
            <a:r>
              <a:rPr lang="en" sz="2000"/>
              <a:t>Lemmatize remaining words to reduce dimensionality using NLTK WordNetLemmatizer </a:t>
            </a:r>
          </a:p>
          <a:p>
            <a:pPr marL="914400" lvl="1" indent="-355600" rtl="0">
              <a:spcBef>
                <a:spcPts val="0"/>
              </a:spcBef>
              <a:buSzPct val="100000"/>
              <a:buFont typeface="Noto Sans"/>
            </a:pPr>
            <a:r>
              <a:rPr lang="en" sz="2000"/>
              <a:t>Drop duplicates</a:t>
            </a:r>
          </a:p>
          <a:p>
            <a:pPr marL="0" lvl="0" indent="0" rtl="0">
              <a:spcBef>
                <a:spcPts val="0"/>
              </a:spcBef>
              <a:buNone/>
            </a:pPr>
            <a:endParaRPr sz="2400"/>
          </a:p>
          <a:p>
            <a:pPr lvl="0" algn="ctr" rtl="0">
              <a:spcBef>
                <a:spcPts val="0"/>
              </a:spcBef>
              <a:buNone/>
            </a:pPr>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9662"/>
    </mc:Choice>
    <mc:Fallback>
      <p:transition spd="slow" advTm="109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Tweet Preprocessing (2 of 2)</a:t>
            </a:r>
          </a:p>
        </p:txBody>
      </p:sp>
      <p:sp>
        <p:nvSpPr>
          <p:cNvPr id="295" name="Shape 295"/>
          <p:cNvSpPr txBox="1"/>
          <p:nvPr/>
        </p:nvSpPr>
        <p:spPr>
          <a:xfrm>
            <a:off x="457200" y="3805625"/>
            <a:ext cx="8184300" cy="8280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360"/>
              </a:spcBef>
              <a:buClr>
                <a:schemeClr val="dk1"/>
              </a:buClr>
              <a:buSzPct val="61111"/>
              <a:buFont typeface="Arial"/>
              <a:buNone/>
            </a:pPr>
            <a:r>
              <a:rPr lang="en" sz="1800">
                <a:solidFill>
                  <a:schemeClr val="dk1"/>
                </a:solidFill>
                <a:latin typeface="Calibri"/>
                <a:ea typeface="Calibri"/>
                <a:cs typeface="Calibri"/>
                <a:sym typeface="Calibri"/>
              </a:rPr>
              <a:t>tsla volume today insane short cover bull buy sign good thing come news stock teslas market cap pass</a:t>
            </a:r>
          </a:p>
        </p:txBody>
      </p:sp>
      <p:sp>
        <p:nvSpPr>
          <p:cNvPr id="296" name="Shape 296"/>
          <p:cNvSpPr/>
          <p:nvPr/>
        </p:nvSpPr>
        <p:spPr>
          <a:xfrm rot="5400000">
            <a:off x="4178700" y="2901525"/>
            <a:ext cx="786600" cy="537000"/>
          </a:xfrm>
          <a:prstGeom prst="rightArrow">
            <a:avLst>
              <a:gd name="adj1" fmla="val 50000"/>
              <a:gd name="adj2" fmla="val 4819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7" name="Shape 297"/>
          <p:cNvSpPr txBox="1"/>
          <p:nvPr/>
        </p:nvSpPr>
        <p:spPr>
          <a:xfrm>
            <a:off x="457200" y="1314325"/>
            <a:ext cx="8184300" cy="1220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marL="342900" lvl="0" indent="-228600" algn="ctr" rtl="0">
              <a:spcBef>
                <a:spcPts val="360"/>
              </a:spcBef>
              <a:buNone/>
            </a:pPr>
            <a:r>
              <a:rPr lang="en" sz="2000">
                <a:solidFill>
                  <a:schemeClr val="dk1"/>
                </a:solidFill>
                <a:latin typeface="Calibri"/>
                <a:ea typeface="Calibri"/>
                <a:cs typeface="Calibri"/>
                <a:sym typeface="Calibri"/>
              </a:rPr>
              <a:t>$TSLA The volume today is insane! Shorts are covering and Bulls are buying!</a:t>
            </a:r>
          </a:p>
          <a:p>
            <a:pPr marL="342900" lvl="0" indent="-228600" algn="ctr" rtl="0">
              <a:spcBef>
                <a:spcPts val="360"/>
              </a:spcBef>
              <a:buNone/>
            </a:pPr>
            <a:r>
              <a:rPr lang="en" sz="2000">
                <a:solidFill>
                  <a:schemeClr val="dk1"/>
                </a:solidFill>
                <a:latin typeface="Calibri"/>
                <a:ea typeface="Calibri"/>
                <a:cs typeface="Calibri"/>
                <a:sym typeface="Calibri"/>
              </a:rPr>
              <a:t>This is a sign of good things to come! </a:t>
            </a:r>
            <a:r>
              <a:rPr lang="en" sz="2000">
                <a:solidFill>
                  <a:schemeClr val="dk1"/>
                </a:solidFill>
                <a:latin typeface="Calibri"/>
                <a:ea typeface="Calibri"/>
                <a:cs typeface="Calibri"/>
                <a:sym typeface="Calibri"/>
                <a:hlinkClick r:id="rId5"/>
              </a:rPr>
              <a:t>http://markets.businessinsider.com/</a:t>
            </a:r>
          </a:p>
          <a:p>
            <a:pPr marL="342900" lvl="0" indent="-228600" algn="ctr" rtl="0">
              <a:spcBef>
                <a:spcPts val="360"/>
              </a:spcBef>
              <a:buNone/>
            </a:pPr>
            <a:r>
              <a:rPr lang="en" sz="2000">
                <a:solidFill>
                  <a:schemeClr val="dk1"/>
                </a:solidFill>
                <a:latin typeface="Calibri"/>
                <a:ea typeface="Calibri"/>
                <a:cs typeface="Calibri"/>
                <a:sym typeface="Calibri"/>
                <a:hlinkClick r:id="rId5"/>
              </a:rPr>
              <a:t>news/stocks/teslas-market-cap-passes-gm-201</a:t>
            </a:r>
            <a:r>
              <a:rPr lang="en" sz="2000">
                <a:solidFill>
                  <a:schemeClr val="dk1"/>
                </a:solidFill>
                <a:latin typeface="Calibri"/>
                <a:ea typeface="Calibri"/>
                <a:cs typeface="Calibri"/>
                <a:sym typeface="Calibri"/>
              </a:rPr>
              <a:t>-4-1001895672</a:t>
            </a:r>
          </a:p>
        </p:txBody>
      </p:sp>
      <p:sp>
        <p:nvSpPr>
          <p:cNvPr id="298" name="Shape 298"/>
          <p:cNvSpPr txBox="1"/>
          <p:nvPr/>
        </p:nvSpPr>
        <p:spPr>
          <a:xfrm>
            <a:off x="457200" y="777325"/>
            <a:ext cx="1956000" cy="537000"/>
          </a:xfrm>
          <a:prstGeom prst="rect">
            <a:avLst/>
          </a:prstGeom>
          <a:noFill/>
          <a:ln>
            <a:noFill/>
          </a:ln>
        </p:spPr>
        <p:txBody>
          <a:bodyPr lIns="91425" tIns="91425" rIns="91425" bIns="91425" anchor="t" anchorCtr="0">
            <a:noAutofit/>
          </a:bodyPr>
          <a:lstStyle/>
          <a:p>
            <a:pPr lvl="0">
              <a:spcBef>
                <a:spcPts val="0"/>
              </a:spcBef>
              <a:buNone/>
            </a:pPr>
            <a:r>
              <a:rPr lang="en" sz="2400"/>
              <a:t>Before:</a:t>
            </a:r>
          </a:p>
        </p:txBody>
      </p:sp>
      <p:sp>
        <p:nvSpPr>
          <p:cNvPr id="299" name="Shape 299"/>
          <p:cNvSpPr txBox="1"/>
          <p:nvPr/>
        </p:nvSpPr>
        <p:spPr>
          <a:xfrm>
            <a:off x="457200" y="3268625"/>
            <a:ext cx="1956000" cy="537000"/>
          </a:xfrm>
          <a:prstGeom prst="rect">
            <a:avLst/>
          </a:prstGeom>
          <a:noFill/>
          <a:ln>
            <a:noFill/>
          </a:ln>
        </p:spPr>
        <p:txBody>
          <a:bodyPr lIns="91425" tIns="91425" rIns="91425" bIns="91425" anchor="t" anchorCtr="0">
            <a:noAutofit/>
          </a:bodyPr>
          <a:lstStyle/>
          <a:p>
            <a:pPr lvl="0" rtl="0">
              <a:spcBef>
                <a:spcPts val="0"/>
              </a:spcBef>
              <a:buNone/>
            </a:pPr>
            <a:r>
              <a:rPr lang="en" sz="2400"/>
              <a:t>After:</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957"/>
    </mc:Choice>
    <mc:Fallback>
      <p:transition spd="slow" advTm="32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Bag-of-Words Sentiment Analysis</a:t>
            </a:r>
          </a:p>
        </p:txBody>
      </p:sp>
      <p:sp>
        <p:nvSpPr>
          <p:cNvPr id="305" name="Shape 305"/>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buSzPct val="100000"/>
            </a:pPr>
            <a:r>
              <a:rPr lang="en" sz="2400"/>
              <a:t>Dictionary Sources</a:t>
            </a:r>
          </a:p>
          <a:p>
            <a:pPr lvl="1" rtl="0">
              <a:spcBef>
                <a:spcPts val="0"/>
              </a:spcBef>
            </a:pPr>
            <a:r>
              <a:rPr lang="en"/>
              <a:t>LoughranMcDonald Financial Dictionary (354 pos words / 2,355 neg words)</a:t>
            </a:r>
          </a:p>
          <a:p>
            <a:pPr lvl="1" rtl="0">
              <a:spcBef>
                <a:spcPts val="0"/>
              </a:spcBef>
            </a:pPr>
            <a:r>
              <a:rPr lang="en"/>
              <a:t>Harvard IV-4 Dictionary (1,637 pos words / 2,006 neg words)</a:t>
            </a:r>
          </a:p>
          <a:p>
            <a:pPr marL="0" lvl="0" indent="0" rtl="0">
              <a:spcBef>
                <a:spcPts val="0"/>
              </a:spcBef>
              <a:buNone/>
            </a:pPr>
            <a:endParaRPr/>
          </a:p>
        </p:txBody>
      </p:sp>
      <p:pic>
        <p:nvPicPr>
          <p:cNvPr id="306" name="Shape 306" descr="Screen Shot 2017-05-08 at 4.20.20 PM.png"/>
          <p:cNvPicPr preferRelativeResize="0"/>
          <p:nvPr/>
        </p:nvPicPr>
        <p:blipFill rotWithShape="1">
          <a:blip r:embed="rId5">
            <a:alphaModFix/>
          </a:blip>
          <a:srcRect l="1124" r="1133"/>
          <a:stretch/>
        </p:blipFill>
        <p:spPr>
          <a:xfrm>
            <a:off x="1531687" y="1732553"/>
            <a:ext cx="6080627" cy="331190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836"/>
    </mc:Choice>
    <mc:Fallback>
      <p:transition spd="slow" advTm="89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Confusion Matrices</a:t>
            </a:r>
          </a:p>
        </p:txBody>
      </p:sp>
      <p:sp>
        <p:nvSpPr>
          <p:cNvPr id="312" name="Shape 312"/>
          <p:cNvSpPr txBox="1"/>
          <p:nvPr/>
        </p:nvSpPr>
        <p:spPr>
          <a:xfrm>
            <a:off x="1380500" y="4491050"/>
            <a:ext cx="2009100" cy="691200"/>
          </a:xfrm>
          <a:prstGeom prst="rect">
            <a:avLst/>
          </a:prstGeom>
          <a:noFill/>
          <a:ln>
            <a:noFill/>
          </a:ln>
        </p:spPr>
        <p:txBody>
          <a:bodyPr lIns="91425" tIns="91425" rIns="91425" bIns="91425" anchor="t" anchorCtr="0">
            <a:noAutofit/>
          </a:bodyPr>
          <a:lstStyle/>
          <a:p>
            <a:pPr marL="0" lvl="0" indent="0" rtl="0">
              <a:spcBef>
                <a:spcPts val="0"/>
              </a:spcBef>
              <a:buNone/>
            </a:pPr>
            <a:r>
              <a:rPr lang="en" sz="1800">
                <a:solidFill>
                  <a:schemeClr val="dk1"/>
                </a:solidFill>
                <a:latin typeface="Calibri"/>
                <a:ea typeface="Calibri"/>
                <a:cs typeface="Calibri"/>
                <a:sym typeface="Calibri"/>
              </a:rPr>
              <a:t>Financial Dictionary</a:t>
            </a:r>
          </a:p>
        </p:txBody>
      </p:sp>
      <p:sp>
        <p:nvSpPr>
          <p:cNvPr id="313" name="Shape 313"/>
          <p:cNvSpPr txBox="1"/>
          <p:nvPr/>
        </p:nvSpPr>
        <p:spPr>
          <a:xfrm>
            <a:off x="5806462" y="4491050"/>
            <a:ext cx="2009099" cy="691200"/>
          </a:xfrm>
          <a:prstGeom prst="rect">
            <a:avLst/>
          </a:prstGeom>
          <a:noFill/>
          <a:ln>
            <a:noFill/>
          </a:ln>
        </p:spPr>
        <p:txBody>
          <a:bodyPr lIns="91425" tIns="91425" rIns="91425" bIns="91425" anchor="t" anchorCtr="0">
            <a:noAutofit/>
          </a:bodyPr>
          <a:lstStyle/>
          <a:p>
            <a:pPr marL="0" lvl="0" indent="0" rtl="0">
              <a:spcBef>
                <a:spcPts val="0"/>
              </a:spcBef>
              <a:buNone/>
            </a:pPr>
            <a:r>
              <a:rPr lang="en" sz="1800">
                <a:solidFill>
                  <a:schemeClr val="dk1"/>
                </a:solidFill>
                <a:latin typeface="Calibri"/>
                <a:ea typeface="Calibri"/>
                <a:cs typeface="Calibri"/>
                <a:sym typeface="Calibri"/>
              </a:rPr>
              <a:t>Harvard Dictionary</a:t>
            </a:r>
          </a:p>
        </p:txBody>
      </p:sp>
      <p:pic>
        <p:nvPicPr>
          <p:cNvPr id="314" name="Shape 314" descr="confusion_mat_plot_financial.png"/>
          <p:cNvPicPr preferRelativeResize="0"/>
          <p:nvPr/>
        </p:nvPicPr>
        <p:blipFill>
          <a:blip r:embed="rId5">
            <a:alphaModFix/>
          </a:blip>
          <a:stretch>
            <a:fillRect/>
          </a:stretch>
        </p:blipFill>
        <p:spPr>
          <a:xfrm>
            <a:off x="148301" y="708575"/>
            <a:ext cx="4282741" cy="3693375"/>
          </a:xfrm>
          <a:prstGeom prst="rect">
            <a:avLst/>
          </a:prstGeom>
          <a:noFill/>
          <a:ln>
            <a:noFill/>
          </a:ln>
        </p:spPr>
      </p:pic>
      <p:pic>
        <p:nvPicPr>
          <p:cNvPr id="315" name="Shape 315" descr="confusion_mat_plot_harvard.png"/>
          <p:cNvPicPr preferRelativeResize="0"/>
          <p:nvPr/>
        </p:nvPicPr>
        <p:blipFill>
          <a:blip r:embed="rId6">
            <a:alphaModFix/>
          </a:blip>
          <a:stretch>
            <a:fillRect/>
          </a:stretch>
        </p:blipFill>
        <p:spPr>
          <a:xfrm>
            <a:off x="4674899" y="708575"/>
            <a:ext cx="4362724" cy="3726349"/>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464"/>
    </mc:Choice>
    <mc:Fallback>
      <p:transition spd="slow" advTm="60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Intraday Bag-of-Words Sentiment vs Price</a:t>
            </a:r>
          </a:p>
        </p:txBody>
      </p:sp>
      <p:pic>
        <p:nvPicPr>
          <p:cNvPr id="321" name="Shape 321" descr="Screen Shot 2017-05-07 at 10.45.57 PM.png"/>
          <p:cNvPicPr preferRelativeResize="0"/>
          <p:nvPr/>
        </p:nvPicPr>
        <p:blipFill>
          <a:blip r:embed="rId5">
            <a:alphaModFix/>
          </a:blip>
          <a:stretch>
            <a:fillRect/>
          </a:stretch>
        </p:blipFill>
        <p:spPr>
          <a:xfrm>
            <a:off x="510062" y="757137"/>
            <a:ext cx="8123876" cy="3629224"/>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0809"/>
    </mc:Choice>
    <mc:Fallback>
      <p:transition spd="slow" advTm="30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Streaming</a:t>
            </a:r>
            <a:endParaRPr lang="en-US" dirty="0"/>
          </a:p>
        </p:txBody>
      </p:sp>
      <p:pic>
        <p:nvPicPr>
          <p:cNvPr id="10" name="Picture 9"/>
          <p:cNvPicPr>
            <a:picLocks noChangeAspect="1"/>
          </p:cNvPicPr>
          <p:nvPr/>
        </p:nvPicPr>
        <p:blipFill>
          <a:blip r:embed="rId5"/>
          <a:stretch>
            <a:fillRect/>
          </a:stretch>
        </p:blipFill>
        <p:spPr>
          <a:xfrm>
            <a:off x="3133725" y="4541133"/>
            <a:ext cx="2876550" cy="323850"/>
          </a:xfrm>
          <a:prstGeom prst="rect">
            <a:avLst/>
          </a:prstGeom>
        </p:spPr>
      </p:pic>
      <p:graphicFrame>
        <p:nvGraphicFramePr>
          <p:cNvPr id="15" name="Chart 14"/>
          <p:cNvGraphicFramePr>
            <a:graphicFrameLocks/>
          </p:cNvGraphicFramePr>
          <p:nvPr/>
        </p:nvGraphicFramePr>
        <p:xfrm>
          <a:off x="1272540" y="735330"/>
          <a:ext cx="6598920" cy="36728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p:cNvGraphicFramePr>
            <a:graphicFrameLocks/>
          </p:cNvGraphicFramePr>
          <p:nvPr/>
        </p:nvGraphicFramePr>
        <p:xfrm>
          <a:off x="1272540" y="735330"/>
          <a:ext cx="6598920" cy="3672840"/>
        </p:xfrm>
        <a:graphic>
          <a:graphicData uri="http://schemas.openxmlformats.org/drawingml/2006/chart">
            <c:chart xmlns:c="http://schemas.openxmlformats.org/drawingml/2006/chart" xmlns:r="http://schemas.openxmlformats.org/officeDocument/2006/relationships" r:id="rId7"/>
          </a:graphicData>
        </a:graphic>
      </p:graphicFrame>
      <p:pic>
        <p:nvPicPr>
          <p:cNvPr id="18" name="Audio 1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04238" y="4503738"/>
            <a:ext cx="487362" cy="487362"/>
          </a:xfrm>
          <a:prstGeom prst="rect">
            <a:avLst/>
          </a:prstGeom>
        </p:spPr>
      </p:pic>
    </p:spTree>
    <p:custDataLst>
      <p:tags r:id="rId1"/>
    </p:custDataLst>
    <p:extLst>
      <p:ext uri="{BB962C8B-B14F-4D97-AF65-F5344CB8AC3E}">
        <p14:creationId xmlns:p14="http://schemas.microsoft.com/office/powerpoint/2010/main" val="3248680797"/>
      </p:ext>
    </p:extLst>
  </p:cSld>
  <p:clrMapOvr>
    <a:masterClrMapping/>
  </p:clrMapOvr>
  <mc:AlternateContent xmlns:mc="http://schemas.openxmlformats.org/markup-compatibility/2006">
    <mc:Choice xmlns:p14="http://schemas.microsoft.com/office/powerpoint/2010/main" Requires="p14">
      <p:transition spd="slow" p14:dur="2000" advTm="17843"/>
    </mc:Choice>
    <mc:Fallback>
      <p:transition spd="slow" advTm="17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8"/>
                </p:tgtEl>
              </p:cMediaNode>
            </p:audio>
          </p:childTnLst>
        </p:cTn>
      </p:par>
    </p:tnLst>
    <p:bldLst>
      <p:bldGraphic spid="1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90488"/>
            <a:ext cx="8229600" cy="537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70C0"/>
              </a:buClr>
              <a:buSzPct val="25000"/>
              <a:buFont typeface="Calibri"/>
              <a:buNone/>
            </a:pPr>
            <a:r>
              <a:rPr lang="en" sz="3200" b="0" i="0" u="none" strike="noStrike" cap="none">
                <a:solidFill>
                  <a:srgbClr val="0070C0"/>
                </a:solidFill>
                <a:latin typeface="Calibri"/>
                <a:ea typeface="Calibri"/>
                <a:cs typeface="Calibri"/>
                <a:sym typeface="Calibri"/>
              </a:rPr>
              <a:t>Naïve Bayes Classifier</a:t>
            </a:r>
          </a:p>
        </p:txBody>
      </p:sp>
      <p:sp>
        <p:nvSpPr>
          <p:cNvPr id="327" name="Shape 327"/>
          <p:cNvSpPr txBox="1">
            <a:spLocks noGrp="1"/>
          </p:cNvSpPr>
          <p:nvPr>
            <p:ph type="body" idx="1"/>
          </p:nvPr>
        </p:nvSpPr>
        <p:spPr>
          <a:xfrm>
            <a:off x="457200" y="685800"/>
            <a:ext cx="8229600" cy="2615700"/>
          </a:xfrm>
          <a:prstGeom prst="rect">
            <a:avLst/>
          </a:prstGeom>
          <a:noFill/>
          <a:ln>
            <a:noFill/>
          </a:ln>
        </p:spPr>
        <p:txBody>
          <a:bodyPr lIns="91425" tIns="91425" rIns="91425" bIns="91425" anchor="t" anchorCtr="0">
            <a:noAutofit/>
          </a:bodyPr>
          <a:lstStyle/>
          <a:p>
            <a:pPr marL="342900" marR="0" lvl="0" indent="-228600" algn="l" rtl="0">
              <a:lnSpc>
                <a:spcPct val="100000"/>
              </a:lnSpc>
              <a:spcBef>
                <a:spcPts val="0"/>
              </a:spcBef>
              <a:spcAft>
                <a:spcPts val="0"/>
              </a:spcAft>
              <a:buClr>
                <a:srgbClr val="0070C0"/>
              </a:buClr>
              <a:buSzPct val="100000"/>
              <a:buFont typeface="Noto Sans"/>
              <a:buChar char="▪"/>
            </a:pPr>
            <a:r>
              <a:rPr lang="en" sz="2400" b="0" i="0" u="none" strike="noStrike" cap="none">
                <a:solidFill>
                  <a:schemeClr val="dk1"/>
                </a:solidFill>
                <a:latin typeface="Calibri"/>
                <a:ea typeface="Calibri"/>
                <a:cs typeface="Calibri"/>
                <a:sym typeface="Calibri"/>
              </a:rPr>
              <a:t>Used Spark 1.6.0 MLlib library multinomial Naive Bayes model</a:t>
            </a:r>
          </a:p>
          <a:p>
            <a:pPr marR="0" lvl="1" algn="l" rtl="0">
              <a:lnSpc>
                <a:spcPct val="100000"/>
              </a:lnSpc>
              <a:spcBef>
                <a:spcPts val="0"/>
              </a:spcBef>
              <a:spcAft>
                <a:spcPts val="0"/>
              </a:spcAft>
              <a:buClr>
                <a:srgbClr val="92D050"/>
              </a:buClr>
              <a:buSzPct val="100000"/>
              <a:buFont typeface="Noto Sans"/>
              <a:buChar char="▪"/>
            </a:pPr>
            <a:r>
              <a:rPr lang="en" sz="2400"/>
              <a:t>Tokenizing splits a tweet into a list of words</a:t>
            </a:r>
          </a:p>
          <a:p>
            <a:pPr lvl="1" rtl="0">
              <a:lnSpc>
                <a:spcPct val="100000"/>
              </a:lnSpc>
              <a:spcBef>
                <a:spcPts val="0"/>
              </a:spcBef>
              <a:buClr>
                <a:srgbClr val="92D050"/>
              </a:buClr>
              <a:buSzPct val="100000"/>
              <a:buFont typeface="Noto Sans"/>
              <a:buChar char="▪"/>
            </a:pPr>
            <a:r>
              <a:rPr lang="en" sz="2400"/>
              <a:t>Hashing term frequency counts the number of times a word appears in a tweet</a:t>
            </a:r>
          </a:p>
          <a:p>
            <a:pPr lvl="1" rtl="0">
              <a:lnSpc>
                <a:spcPct val="100000"/>
              </a:lnSpc>
              <a:spcBef>
                <a:spcPts val="0"/>
              </a:spcBef>
              <a:buClr>
                <a:srgbClr val="92D050"/>
              </a:buClr>
              <a:buSzPct val="100000"/>
              <a:buFont typeface="Noto Sans"/>
              <a:buChar char="▪"/>
            </a:pPr>
            <a:r>
              <a:rPr lang="en" sz="2400"/>
              <a:t>Inverse document frequency calculates uniqueness and gives more weight to words occurring less frequently</a:t>
            </a:r>
          </a:p>
        </p:txBody>
      </p:sp>
      <p:sp>
        <p:nvSpPr>
          <p:cNvPr id="328" name="Shape 328"/>
          <p:cNvSpPr/>
          <p:nvPr/>
        </p:nvSpPr>
        <p:spPr>
          <a:xfrm>
            <a:off x="2675058" y="3638550"/>
            <a:ext cx="1115537"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Words</a:t>
            </a:r>
          </a:p>
        </p:txBody>
      </p:sp>
      <p:sp>
        <p:nvSpPr>
          <p:cNvPr id="329" name="Shape 329"/>
          <p:cNvSpPr/>
          <p:nvPr/>
        </p:nvSpPr>
        <p:spPr>
          <a:xfrm>
            <a:off x="5121517" y="3638550"/>
            <a:ext cx="1115537"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Feature Vector</a:t>
            </a:r>
          </a:p>
        </p:txBody>
      </p:sp>
      <p:sp>
        <p:nvSpPr>
          <p:cNvPr id="330" name="Shape 330"/>
          <p:cNvSpPr/>
          <p:nvPr/>
        </p:nvSpPr>
        <p:spPr>
          <a:xfrm>
            <a:off x="228600" y="3638551"/>
            <a:ext cx="1115537"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Cleaned Text</a:t>
            </a:r>
          </a:p>
        </p:txBody>
      </p:sp>
      <p:sp>
        <p:nvSpPr>
          <p:cNvPr id="331" name="Shape 331"/>
          <p:cNvSpPr txBox="1"/>
          <p:nvPr/>
        </p:nvSpPr>
        <p:spPr>
          <a:xfrm>
            <a:off x="1408092" y="4549973"/>
            <a:ext cx="1182600" cy="307800"/>
          </a:xfrm>
          <a:prstGeom prst="rect">
            <a:avLst/>
          </a:prstGeom>
          <a:solidFill>
            <a:srgbClr val="D8D8D8"/>
          </a:solidFill>
          <a:ln w="9525" cap="flat" cmpd="sng">
            <a:solidFill>
              <a:srgbClr val="395E89"/>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Tokenizer</a:t>
            </a:r>
          </a:p>
        </p:txBody>
      </p:sp>
      <p:sp>
        <p:nvSpPr>
          <p:cNvPr id="332" name="Shape 332"/>
          <p:cNvSpPr txBox="1"/>
          <p:nvPr/>
        </p:nvSpPr>
        <p:spPr>
          <a:xfrm>
            <a:off x="3657600" y="4549973"/>
            <a:ext cx="1556700" cy="307800"/>
          </a:xfrm>
          <a:prstGeom prst="rect">
            <a:avLst/>
          </a:prstGeom>
          <a:solidFill>
            <a:srgbClr val="D8D8D8"/>
          </a:solidFill>
          <a:ln w="9525" cap="flat" cmpd="sng">
            <a:solidFill>
              <a:srgbClr val="395E89"/>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HashingTF, IDF</a:t>
            </a:r>
          </a:p>
        </p:txBody>
      </p:sp>
      <p:sp>
        <p:nvSpPr>
          <p:cNvPr id="333" name="Shape 333"/>
          <p:cNvSpPr/>
          <p:nvPr/>
        </p:nvSpPr>
        <p:spPr>
          <a:xfrm>
            <a:off x="1498446" y="3833850"/>
            <a:ext cx="1022400" cy="440700"/>
          </a:xfrm>
          <a:prstGeom prst="rightArrow">
            <a:avLst>
              <a:gd name="adj1" fmla="val 23511"/>
              <a:gd name="adj2" fmla="val 9635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Arial"/>
              <a:ea typeface="Arial"/>
              <a:cs typeface="Arial"/>
              <a:sym typeface="Arial"/>
            </a:endParaRPr>
          </a:p>
        </p:txBody>
      </p:sp>
      <p:sp>
        <p:nvSpPr>
          <p:cNvPr id="334" name="Shape 334"/>
          <p:cNvSpPr/>
          <p:nvPr/>
        </p:nvSpPr>
        <p:spPr>
          <a:xfrm>
            <a:off x="3972685" y="3873428"/>
            <a:ext cx="1022400" cy="440700"/>
          </a:xfrm>
          <a:prstGeom prst="rightArrow">
            <a:avLst>
              <a:gd name="adj1" fmla="val 23511"/>
              <a:gd name="adj2" fmla="val 9635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Arial"/>
              <a:ea typeface="Arial"/>
              <a:cs typeface="Arial"/>
              <a:sym typeface="Arial"/>
            </a:endParaRPr>
          </a:p>
        </p:txBody>
      </p:sp>
      <p:sp>
        <p:nvSpPr>
          <p:cNvPr id="335" name="Shape 335"/>
          <p:cNvSpPr/>
          <p:nvPr/>
        </p:nvSpPr>
        <p:spPr>
          <a:xfrm>
            <a:off x="6477000" y="3867150"/>
            <a:ext cx="914400" cy="440700"/>
          </a:xfrm>
          <a:prstGeom prst="rightArrow">
            <a:avLst>
              <a:gd name="adj1" fmla="val 23511"/>
              <a:gd name="adj2" fmla="val 9635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Arial"/>
              <a:ea typeface="Arial"/>
              <a:cs typeface="Arial"/>
              <a:sym typeface="Arial"/>
            </a:endParaRPr>
          </a:p>
        </p:txBody>
      </p:sp>
      <p:sp>
        <p:nvSpPr>
          <p:cNvPr id="336" name="Shape 336"/>
          <p:cNvSpPr txBox="1"/>
          <p:nvPr/>
        </p:nvSpPr>
        <p:spPr>
          <a:xfrm>
            <a:off x="6096000" y="4552950"/>
            <a:ext cx="1827000" cy="307800"/>
          </a:xfrm>
          <a:prstGeom prst="rect">
            <a:avLst/>
          </a:prstGeom>
          <a:solidFill>
            <a:srgbClr val="D8D8D8"/>
          </a:solidFill>
          <a:ln w="9525" cap="flat" cmpd="sng">
            <a:solidFill>
              <a:srgbClr val="395E89"/>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Naïve Bayes Model</a:t>
            </a:r>
          </a:p>
        </p:txBody>
      </p:sp>
      <p:sp>
        <p:nvSpPr>
          <p:cNvPr id="337" name="Shape 337"/>
          <p:cNvSpPr/>
          <p:nvPr/>
        </p:nvSpPr>
        <p:spPr>
          <a:xfrm>
            <a:off x="7654478" y="3638550"/>
            <a:ext cx="1257388"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Predictions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52"/>
    </mc:Choice>
    <mc:Fallback>
      <p:transition spd="slow" advTm="1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457200" y="90488"/>
            <a:ext cx="8229600" cy="537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70C0"/>
              </a:buClr>
              <a:buSzPct val="25000"/>
              <a:buFont typeface="Calibri"/>
              <a:buNone/>
            </a:pPr>
            <a:r>
              <a:rPr lang="en" sz="3200" b="0" i="0" u="none" strike="noStrike" cap="none">
                <a:solidFill>
                  <a:srgbClr val="0070C0"/>
                </a:solidFill>
                <a:latin typeface="Calibri"/>
                <a:ea typeface="Calibri"/>
                <a:cs typeface="Calibri"/>
                <a:sym typeface="Calibri"/>
              </a:rPr>
              <a:t>Confusion Matrix</a:t>
            </a:r>
          </a:p>
        </p:txBody>
      </p:sp>
      <p:sp>
        <p:nvSpPr>
          <p:cNvPr id="343" name="Shape 343"/>
          <p:cNvSpPr txBox="1">
            <a:spLocks noGrp="1"/>
          </p:cNvSpPr>
          <p:nvPr>
            <p:ph type="body" idx="1"/>
          </p:nvPr>
        </p:nvSpPr>
        <p:spPr>
          <a:xfrm>
            <a:off x="457200" y="685800"/>
            <a:ext cx="3680699" cy="18126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0070C0"/>
              </a:buClr>
              <a:buSzPct val="100000"/>
              <a:buFont typeface="Noto Sans"/>
              <a:buChar char="▪"/>
            </a:pPr>
            <a:r>
              <a:rPr lang="en" sz="2000" b="0" i="0" u="none" strike="noStrike" cap="none">
                <a:solidFill>
                  <a:schemeClr val="dk1"/>
                </a:solidFill>
                <a:latin typeface="Calibri"/>
                <a:ea typeface="Calibri"/>
                <a:cs typeface="Calibri"/>
                <a:sym typeface="Calibri"/>
              </a:rPr>
              <a:t>Data used to evaluate the Naive Bayes model:</a:t>
            </a:r>
          </a:p>
          <a:p>
            <a:pPr marL="914400" marR="0" lvl="1" indent="-228600" algn="l" rtl="0">
              <a:lnSpc>
                <a:spcPct val="100000"/>
              </a:lnSpc>
              <a:spcBef>
                <a:spcPts val="0"/>
              </a:spcBef>
              <a:spcAft>
                <a:spcPts val="0"/>
              </a:spcAft>
              <a:buClr>
                <a:srgbClr val="92D050"/>
              </a:buClr>
              <a:buSzPct val="100000"/>
              <a:buFont typeface="Noto Sans"/>
              <a:buChar char="▪"/>
            </a:pPr>
            <a:r>
              <a:rPr lang="en"/>
              <a:t>31,903 labeled tweets</a:t>
            </a:r>
            <a:r>
              <a:rPr lang="en" sz="1800" b="0" i="0" u="none" strike="noStrike" cap="none">
                <a:solidFill>
                  <a:schemeClr val="dk1"/>
                </a:solidFill>
                <a:latin typeface="Calibri"/>
                <a:ea typeface="Calibri"/>
                <a:cs typeface="Calibri"/>
                <a:sym typeface="Calibri"/>
              </a:rPr>
              <a:t> for AAPL, FB, and TSLA</a:t>
            </a:r>
          </a:p>
          <a:p>
            <a:pPr marL="914400" marR="0" lvl="1" indent="-228600" algn="l" rtl="0">
              <a:lnSpc>
                <a:spcPct val="100000"/>
              </a:lnSpc>
              <a:spcBef>
                <a:spcPts val="0"/>
              </a:spcBef>
              <a:spcAft>
                <a:spcPts val="0"/>
              </a:spcAft>
              <a:buClr>
                <a:srgbClr val="92D050"/>
              </a:buClr>
              <a:buSzPct val="100000"/>
              <a:buFont typeface="Noto Sans"/>
              <a:buChar char="▪"/>
            </a:pPr>
            <a:r>
              <a:rPr lang="en" sz="1800" b="0" i="0" u="none" strike="noStrike" cap="none">
                <a:solidFill>
                  <a:schemeClr val="dk1"/>
                </a:solidFill>
                <a:latin typeface="Calibri"/>
                <a:ea typeface="Calibri"/>
                <a:cs typeface="Calibri"/>
                <a:sym typeface="Calibri"/>
              </a:rPr>
              <a:t>03/01/17 – 05/01/17</a:t>
            </a:r>
          </a:p>
          <a:p>
            <a:pPr marL="457200" marR="0" lvl="0" indent="-228600" algn="l" rtl="0">
              <a:lnSpc>
                <a:spcPct val="100000"/>
              </a:lnSpc>
              <a:spcBef>
                <a:spcPts val="0"/>
              </a:spcBef>
              <a:spcAft>
                <a:spcPts val="0"/>
              </a:spcAft>
              <a:buClr>
                <a:srgbClr val="0070C0"/>
              </a:buClr>
              <a:buSzPct val="111111"/>
              <a:buFont typeface="Noto Sans"/>
              <a:buChar char="▪"/>
            </a:pPr>
            <a:r>
              <a:rPr lang="en"/>
              <a:t>Test Set Accuracy = 75.6%</a:t>
            </a:r>
          </a:p>
        </p:txBody>
      </p:sp>
      <p:graphicFrame>
        <p:nvGraphicFramePr>
          <p:cNvPr id="344" name="Shape 344"/>
          <p:cNvGraphicFramePr/>
          <p:nvPr/>
        </p:nvGraphicFramePr>
        <p:xfrm>
          <a:off x="583050" y="2907262"/>
          <a:ext cx="3429000" cy="1447800"/>
        </p:xfrm>
        <a:graphic>
          <a:graphicData uri="http://schemas.openxmlformats.org/drawingml/2006/table">
            <a:tbl>
              <a:tblPr firstRow="1" bandRow="1">
                <a:noFill/>
                <a:tableStyleId>{440B0E0F-F484-4D69-B286-3DB77B11114B}</a:tableStyleId>
              </a:tblPr>
              <a:tblGrid>
                <a:gridCol w="717700"/>
                <a:gridCol w="956925"/>
                <a:gridCol w="897125"/>
                <a:gridCol w="857250"/>
              </a:tblGrid>
              <a:tr h="482600">
                <a:tc>
                  <a:txBody>
                    <a:bodyPr/>
                    <a:lstStyle/>
                    <a:p>
                      <a:pPr marL="0" marR="0" lvl="0" indent="0" algn="ctr" rtl="0">
                        <a:lnSpc>
                          <a:spcPct val="100000"/>
                        </a:lnSpc>
                        <a:spcBef>
                          <a:spcPts val="0"/>
                        </a:spcBef>
                        <a:spcAft>
                          <a:spcPts val="0"/>
                        </a:spcAft>
                        <a:buClr>
                          <a:srgbClr val="000000"/>
                        </a:buClr>
                        <a:buSzPct val="25000"/>
                        <a:buFont typeface="Arial"/>
                        <a:buNone/>
                      </a:pPr>
                      <a:endParaRPr sz="11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Train (70%)</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Test (30%)</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Total</a:t>
                      </a:r>
                      <a:r>
                        <a:rPr lang="en" sz="1100" u="none" strike="noStrike" cap="none" baseline="30000"/>
                        <a:t>1</a:t>
                      </a:r>
                    </a:p>
                  </a:txBody>
                  <a:tcPr marL="91450" marR="91450" marT="45725" marB="45725" anchor="ctr"/>
                </a:tc>
              </a:tr>
              <a:tr h="482600">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Bearish</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6493</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2783</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9276</a:t>
                      </a:r>
                    </a:p>
                  </a:txBody>
                  <a:tcPr marL="91450" marR="91450" marT="45725" marB="45725" anchor="ctr"/>
                </a:tc>
              </a:tr>
              <a:tr h="482600">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Bullish</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14465</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6200</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20665</a:t>
                      </a:r>
                    </a:p>
                  </a:txBody>
                  <a:tcPr marL="91450" marR="91450" marT="45725" marB="45725" anchor="ctr"/>
                </a:tc>
              </a:tr>
            </a:tbl>
          </a:graphicData>
        </a:graphic>
      </p:graphicFrame>
      <p:sp>
        <p:nvSpPr>
          <p:cNvPr id="345" name="Shape 345"/>
          <p:cNvSpPr txBox="1"/>
          <p:nvPr/>
        </p:nvSpPr>
        <p:spPr>
          <a:xfrm>
            <a:off x="457200" y="4763928"/>
            <a:ext cx="6705599" cy="24622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000" b="0" i="0" u="none" strike="noStrike" cap="none" baseline="30000">
                <a:solidFill>
                  <a:srgbClr val="000000"/>
                </a:solidFill>
                <a:latin typeface="Arial"/>
                <a:ea typeface="Arial"/>
                <a:cs typeface="Arial"/>
                <a:sym typeface="Arial"/>
              </a:rPr>
              <a:t>1 </a:t>
            </a:r>
            <a:r>
              <a:rPr lang="en" sz="1000" b="0" i="0" u="none" strike="noStrike" cap="none">
                <a:solidFill>
                  <a:srgbClr val="000000"/>
                </a:solidFill>
                <a:latin typeface="Arial"/>
                <a:ea typeface="Arial"/>
                <a:cs typeface="Arial"/>
                <a:sym typeface="Arial"/>
              </a:rPr>
              <a:t>Not equal to 31,903 because empty tweets after preprocessing are considered duplicated and get removed </a:t>
            </a:r>
          </a:p>
        </p:txBody>
      </p:sp>
      <p:pic>
        <p:nvPicPr>
          <p:cNvPr id="346" name="Shape 346" descr="confusion_mat_plot.png"/>
          <p:cNvPicPr preferRelativeResize="0"/>
          <p:nvPr/>
        </p:nvPicPr>
        <p:blipFill>
          <a:blip r:embed="rId3">
            <a:alphaModFix/>
          </a:blip>
          <a:stretch>
            <a:fillRect/>
          </a:stretch>
        </p:blipFill>
        <p:spPr>
          <a:xfrm>
            <a:off x="4235500" y="642750"/>
            <a:ext cx="4740649" cy="4105918"/>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Naive Bayes Sentiment Analysis</a:t>
            </a:r>
          </a:p>
        </p:txBody>
      </p:sp>
      <p:pic>
        <p:nvPicPr>
          <p:cNvPr id="352" name="Shape 352"/>
          <p:cNvPicPr preferRelativeResize="0"/>
          <p:nvPr/>
        </p:nvPicPr>
        <p:blipFill>
          <a:blip r:embed="rId3">
            <a:alphaModFix/>
          </a:blip>
          <a:stretch>
            <a:fillRect/>
          </a:stretch>
        </p:blipFill>
        <p:spPr>
          <a:xfrm>
            <a:off x="700075" y="668812"/>
            <a:ext cx="7743825" cy="4371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Clr>
                <a:schemeClr val="dk1"/>
              </a:buClr>
              <a:buSzPct val="34375"/>
              <a:buFont typeface="Arial"/>
              <a:buNone/>
            </a:pPr>
            <a:r>
              <a:rPr lang="en"/>
              <a:t>Intraday Naive Bayes Sentiment vs Price</a:t>
            </a:r>
          </a:p>
        </p:txBody>
      </p:sp>
      <p:pic>
        <p:nvPicPr>
          <p:cNvPr id="358" name="Shape 358"/>
          <p:cNvPicPr preferRelativeResize="0"/>
          <p:nvPr/>
        </p:nvPicPr>
        <p:blipFill>
          <a:blip r:embed="rId3">
            <a:alphaModFix/>
          </a:blip>
          <a:stretch>
            <a:fillRect/>
          </a:stretch>
        </p:blipFill>
        <p:spPr>
          <a:xfrm>
            <a:off x="371475" y="956187"/>
            <a:ext cx="8401050" cy="3933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57200" y="90488"/>
            <a:ext cx="8229600" cy="53697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a:solidFill>
                  <a:srgbClr val="0070C0"/>
                </a:solidFill>
                <a:latin typeface="Calibri"/>
                <a:ea typeface="Calibri"/>
                <a:cs typeface="Calibri"/>
                <a:sym typeface="Calibri"/>
              </a:rPr>
              <a:t>Introduction</a:t>
            </a:r>
          </a:p>
        </p:txBody>
      </p:sp>
      <p:sp>
        <p:nvSpPr>
          <p:cNvPr id="234" name="Shape 234"/>
          <p:cNvSpPr txBox="1">
            <a:spLocks noGrp="1"/>
          </p:cNvSpPr>
          <p:nvPr>
            <p:ph type="body" idx="1"/>
          </p:nvPr>
        </p:nvSpPr>
        <p:spPr>
          <a:xfrm>
            <a:off x="457200" y="685800"/>
            <a:ext cx="8229600" cy="40004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70C0"/>
              </a:buClr>
              <a:buSzPct val="75000"/>
              <a:buFont typeface="Noto Sans Symbols"/>
              <a:buChar char="▪"/>
            </a:pPr>
            <a:r>
              <a:rPr lang="en" sz="2400"/>
              <a:t>Elon Musk made nearly 1B $$ on this single tweet!!</a:t>
            </a:r>
            <a:r>
              <a:rPr lang="en"/>
              <a:t/>
            </a:r>
            <a:br>
              <a:rPr lang="en"/>
            </a:br>
            <a:r>
              <a:rPr lang="en" sz="1200" u="sng">
                <a:solidFill>
                  <a:schemeClr val="hlink"/>
                </a:solidFill>
                <a:hlinkClick r:id="rId5"/>
              </a:rPr>
              <a:t>http://www.telegraph.co.uk/news/worldnews/northamerica/usa/11505566/Elon-Musks-1bn-tweet-news-of-secret-product-line-sees-Tesla-shares-soar.html</a:t>
            </a:r>
          </a:p>
          <a:p>
            <a:pPr marL="0" marR="0" lvl="0" indent="0" algn="l" rtl="0">
              <a:spcBef>
                <a:spcPts val="0"/>
              </a:spcBef>
              <a:spcAft>
                <a:spcPts val="0"/>
              </a:spcAft>
              <a:buNone/>
            </a:pPr>
            <a:endParaRPr/>
          </a:p>
        </p:txBody>
      </p:sp>
      <p:sp>
        <p:nvSpPr>
          <p:cNvPr id="235" name="Shape 235"/>
          <p:cNvSpPr txBox="1">
            <a:spLocks noGrp="1"/>
          </p:cNvSpPr>
          <p:nvPr>
            <p:ph type="ftr" idx="11"/>
          </p:nvPr>
        </p:nvSpPr>
        <p:spPr>
          <a:xfrm>
            <a:off x="3124200" y="4767262"/>
            <a:ext cx="2895600" cy="27384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 sz="1200" b="0" i="0" u="none" strike="noStrike" cap="none">
                <a:solidFill>
                  <a:srgbClr val="898989"/>
                </a:solidFill>
                <a:latin typeface="Calibri"/>
                <a:ea typeface="Calibri"/>
                <a:cs typeface="Calibri"/>
                <a:sym typeface="Calibri"/>
              </a:rPr>
              <a:t>@Your Name</a:t>
            </a:r>
          </a:p>
        </p:txBody>
      </p:sp>
      <p:sp>
        <p:nvSpPr>
          <p:cNvPr id="236" name="Shape 23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2</a:t>
            </a:fld>
            <a:endParaRPr lang="en" sz="1600" b="1" i="0" u="none" strike="noStrike" cap="none">
              <a:solidFill>
                <a:srgbClr val="888888"/>
              </a:solidFill>
              <a:latin typeface="Calibri"/>
              <a:ea typeface="Calibri"/>
              <a:cs typeface="Calibri"/>
              <a:sym typeface="Calibri"/>
            </a:endParaRPr>
          </a:p>
        </p:txBody>
      </p:sp>
      <p:pic>
        <p:nvPicPr>
          <p:cNvPr id="237" name="Shape 237"/>
          <p:cNvPicPr preferRelativeResize="0"/>
          <p:nvPr/>
        </p:nvPicPr>
        <p:blipFill>
          <a:blip r:embed="rId6">
            <a:alphaModFix/>
          </a:blip>
          <a:stretch>
            <a:fillRect/>
          </a:stretch>
        </p:blipFill>
        <p:spPr>
          <a:xfrm>
            <a:off x="1697040" y="1786051"/>
            <a:ext cx="5126486" cy="2322437"/>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705"/>
    </mc:Choice>
    <mc:Fallback>
      <p:transition spd="slow" advTm="26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Regression Analysis</a:t>
            </a:r>
          </a:p>
        </p:txBody>
      </p:sp>
      <p:sp>
        <p:nvSpPr>
          <p:cNvPr id="364" name="Shape 364"/>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pPr>
            <a:r>
              <a:rPr lang="en"/>
              <a:t>Measure correlation between</a:t>
            </a:r>
          </a:p>
          <a:p>
            <a:pPr lvl="1" rtl="0">
              <a:spcBef>
                <a:spcPts val="0"/>
              </a:spcBef>
            </a:pPr>
            <a:r>
              <a:rPr lang="en"/>
              <a:t>Volume of Tweets vs Volume Traded</a:t>
            </a:r>
          </a:p>
          <a:p>
            <a:pPr lvl="1" rtl="0">
              <a:spcBef>
                <a:spcPts val="0"/>
              </a:spcBef>
            </a:pPr>
            <a:r>
              <a:rPr lang="en"/>
              <a:t>Volume of Tweets vs change in Stock Price</a:t>
            </a:r>
          </a:p>
          <a:p>
            <a:pPr lvl="1" rtl="0">
              <a:spcBef>
                <a:spcPts val="0"/>
              </a:spcBef>
            </a:pPr>
            <a:r>
              <a:rPr lang="en"/>
              <a:t>Sentiment Score vs change in Stock Price</a:t>
            </a:r>
          </a:p>
          <a:p>
            <a:pPr lvl="1" rtl="0">
              <a:spcBef>
                <a:spcPts val="0"/>
              </a:spcBef>
            </a:pPr>
            <a:r>
              <a:rPr lang="en"/>
              <a:t>Sentiment Score vs Volume Traded</a:t>
            </a: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marL="0" lvl="0" indent="0" rtl="0">
              <a:spcBef>
                <a:spcPts val="0"/>
              </a:spcBef>
              <a:buNone/>
            </a:pPr>
            <a:endParaRPr/>
          </a:p>
          <a:p>
            <a:pPr lvl="0" rtl="0">
              <a:spcBef>
                <a:spcPts val="0"/>
              </a:spcBef>
            </a:pPr>
            <a:r>
              <a:rPr lang="en"/>
              <a:t>Regression analysis</a:t>
            </a:r>
          </a:p>
          <a:p>
            <a:pPr lvl="1" rtl="0">
              <a:spcBef>
                <a:spcPts val="0"/>
              </a:spcBef>
            </a:pPr>
            <a:r>
              <a:rPr lang="en"/>
              <a:t>Sentiment Score vs Close Price</a:t>
            </a:r>
          </a:p>
        </p:txBody>
      </p:sp>
      <p:pic>
        <p:nvPicPr>
          <p:cNvPr id="365" name="Shape 365"/>
          <p:cNvPicPr preferRelativeResize="0"/>
          <p:nvPr/>
        </p:nvPicPr>
        <p:blipFill>
          <a:blip r:embed="rId3">
            <a:alphaModFix/>
          </a:blip>
          <a:stretch>
            <a:fillRect/>
          </a:stretch>
        </p:blipFill>
        <p:spPr>
          <a:xfrm>
            <a:off x="3313100" y="2212625"/>
            <a:ext cx="4210050" cy="165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Regression Analysis</a:t>
            </a:r>
          </a:p>
        </p:txBody>
      </p:sp>
      <p:sp>
        <p:nvSpPr>
          <p:cNvPr id="371" name="Shape 371"/>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r>
              <a:rPr lang="en"/>
              <a:t>Sentiment Score as a predictor of stock price. It is rather a poor fit!</a:t>
            </a:r>
          </a:p>
        </p:txBody>
      </p:sp>
      <p:pic>
        <p:nvPicPr>
          <p:cNvPr id="372" name="Shape 372"/>
          <p:cNvPicPr preferRelativeResize="0"/>
          <p:nvPr/>
        </p:nvPicPr>
        <p:blipFill>
          <a:blip r:embed="rId3">
            <a:alphaModFix/>
          </a:blip>
          <a:stretch>
            <a:fillRect/>
          </a:stretch>
        </p:blipFill>
        <p:spPr>
          <a:xfrm>
            <a:off x="744549" y="1431050"/>
            <a:ext cx="3824149" cy="2705100"/>
          </a:xfrm>
          <a:prstGeom prst="rect">
            <a:avLst/>
          </a:prstGeom>
          <a:noFill/>
          <a:ln>
            <a:noFill/>
          </a:ln>
        </p:spPr>
      </p:pic>
      <p:pic>
        <p:nvPicPr>
          <p:cNvPr id="373" name="Shape 373"/>
          <p:cNvPicPr preferRelativeResize="0"/>
          <p:nvPr/>
        </p:nvPicPr>
        <p:blipFill>
          <a:blip r:embed="rId4">
            <a:alphaModFix/>
          </a:blip>
          <a:stretch>
            <a:fillRect/>
          </a:stretch>
        </p:blipFill>
        <p:spPr>
          <a:xfrm>
            <a:off x="4458575" y="1431050"/>
            <a:ext cx="3459849" cy="2705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Pros ‘n Cons</a:t>
            </a:r>
          </a:p>
        </p:txBody>
      </p:sp>
      <p:sp>
        <p:nvSpPr>
          <p:cNvPr id="385" name="Shape 385"/>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marL="0" lvl="0" indent="0" rtl="0">
              <a:lnSpc>
                <a:spcPct val="115000"/>
              </a:lnSpc>
              <a:spcBef>
                <a:spcPts val="0"/>
              </a:spcBef>
              <a:buNone/>
            </a:pPr>
            <a:r>
              <a:rPr lang="en">
                <a:solidFill>
                  <a:srgbClr val="222222"/>
                </a:solidFill>
                <a:latin typeface="Arial"/>
                <a:ea typeface="Arial"/>
                <a:cs typeface="Arial"/>
                <a:sym typeface="Arial"/>
              </a:rPr>
              <a:t>Benefits </a:t>
            </a:r>
          </a:p>
          <a:p>
            <a:pPr marL="457200" lvl="0" indent="-317500" rtl="0">
              <a:lnSpc>
                <a:spcPct val="115000"/>
              </a:lnSpc>
              <a:spcBef>
                <a:spcPts val="0"/>
              </a:spcBef>
              <a:buClr>
                <a:srgbClr val="222222"/>
              </a:buClr>
              <a:buSzPct val="100000"/>
              <a:buFont typeface="Arial"/>
            </a:pPr>
            <a:r>
              <a:rPr lang="en" sz="1400">
                <a:solidFill>
                  <a:srgbClr val="222222"/>
                </a:solidFill>
                <a:latin typeface="Arial"/>
                <a:ea typeface="Arial"/>
                <a:cs typeface="Arial"/>
                <a:sym typeface="Arial"/>
              </a:rPr>
              <a:t>Provides a simple means to gauge the social sentiment of tweets and its effect on stock prices.</a:t>
            </a:r>
          </a:p>
          <a:p>
            <a:pPr marL="457200" lvl="0" indent="-317500" rtl="0">
              <a:lnSpc>
                <a:spcPct val="115000"/>
              </a:lnSpc>
              <a:spcBef>
                <a:spcPts val="0"/>
              </a:spcBef>
              <a:buClr>
                <a:srgbClr val="222222"/>
              </a:buClr>
              <a:buSzPct val="100000"/>
              <a:buFont typeface="Arial"/>
            </a:pPr>
            <a:r>
              <a:rPr lang="en" sz="1400">
                <a:solidFill>
                  <a:srgbClr val="222222"/>
                </a:solidFill>
                <a:latin typeface="Arial"/>
                <a:ea typeface="Arial"/>
                <a:cs typeface="Arial"/>
                <a:sym typeface="Arial"/>
              </a:rPr>
              <a:t>Technology is built using Python with its ease of use and seamless integration with web downloads (RESTful API), text analysis (NLTK), streaming (Spark) and machine learning (tensorflow) packages.</a:t>
            </a:r>
          </a:p>
          <a:p>
            <a:pPr marL="457200" lvl="0" indent="-317500" rtl="0">
              <a:lnSpc>
                <a:spcPct val="115000"/>
              </a:lnSpc>
              <a:spcBef>
                <a:spcPts val="0"/>
              </a:spcBef>
              <a:buClr>
                <a:srgbClr val="222222"/>
              </a:buClr>
              <a:buSzPct val="100000"/>
              <a:buFont typeface="Arial"/>
            </a:pPr>
            <a:r>
              <a:rPr lang="en" sz="1400">
                <a:solidFill>
                  <a:srgbClr val="222222"/>
                </a:solidFill>
                <a:latin typeface="Arial"/>
                <a:ea typeface="Arial"/>
                <a:cs typeface="Arial"/>
                <a:sym typeface="Arial"/>
              </a:rPr>
              <a:t>The system has the capability to parallel process the analysis using spark concurrency by simultaneously running on multiple stocks.</a:t>
            </a:r>
          </a:p>
          <a:p>
            <a:pPr marL="0" lvl="0" indent="0" rtl="0">
              <a:lnSpc>
                <a:spcPct val="115000"/>
              </a:lnSpc>
              <a:spcBef>
                <a:spcPts val="0"/>
              </a:spcBef>
              <a:buNone/>
            </a:pPr>
            <a:endParaRPr sz="950">
              <a:solidFill>
                <a:srgbClr val="222222"/>
              </a:solidFill>
              <a:latin typeface="Arial"/>
              <a:ea typeface="Arial"/>
              <a:cs typeface="Arial"/>
              <a:sym typeface="Arial"/>
            </a:endParaRPr>
          </a:p>
          <a:p>
            <a:pPr marL="0" lvl="0" indent="0" rtl="0">
              <a:lnSpc>
                <a:spcPct val="115000"/>
              </a:lnSpc>
              <a:spcBef>
                <a:spcPts val="0"/>
              </a:spcBef>
              <a:buNone/>
            </a:pPr>
            <a:endParaRPr sz="950">
              <a:solidFill>
                <a:srgbClr val="222222"/>
              </a:solidFill>
              <a:latin typeface="Arial"/>
              <a:ea typeface="Arial"/>
              <a:cs typeface="Arial"/>
              <a:sym typeface="Arial"/>
            </a:endParaRPr>
          </a:p>
          <a:p>
            <a:pPr marL="0" lvl="0" indent="-69850" rtl="0">
              <a:lnSpc>
                <a:spcPct val="115000"/>
              </a:lnSpc>
              <a:spcBef>
                <a:spcPts val="0"/>
              </a:spcBef>
              <a:buClr>
                <a:schemeClr val="dk1"/>
              </a:buClr>
              <a:buSzPct val="61111"/>
              <a:buFont typeface="Arial"/>
              <a:buNone/>
            </a:pPr>
            <a:r>
              <a:rPr lang="en">
                <a:solidFill>
                  <a:srgbClr val="222222"/>
                </a:solidFill>
                <a:latin typeface="Arial"/>
                <a:ea typeface="Arial"/>
                <a:cs typeface="Arial"/>
                <a:sym typeface="Arial"/>
              </a:rPr>
              <a:t>Challenges</a:t>
            </a:r>
          </a:p>
          <a:p>
            <a:pPr marL="457200" lvl="0" indent="-317500" rtl="0">
              <a:lnSpc>
                <a:spcPct val="115000"/>
              </a:lnSpc>
              <a:spcBef>
                <a:spcPts val="0"/>
              </a:spcBef>
              <a:buClr>
                <a:srgbClr val="222222"/>
              </a:buClr>
              <a:buSzPct val="100000"/>
              <a:buFont typeface="Arial"/>
            </a:pPr>
            <a:r>
              <a:rPr lang="en" sz="1400">
                <a:solidFill>
                  <a:srgbClr val="222222"/>
                </a:solidFill>
                <a:latin typeface="Arial"/>
                <a:ea typeface="Arial"/>
                <a:cs typeface="Arial"/>
                <a:sym typeface="Arial"/>
              </a:rPr>
              <a:t>StockTwits RESTful API limitation of 200 requests per hour. Each request returns 30 tweets only for a chosen stock. Running batch jobs continuously helped. </a:t>
            </a:r>
          </a:p>
          <a:p>
            <a:pPr marL="457200" lvl="0" indent="-317500" rtl="0">
              <a:lnSpc>
                <a:spcPct val="115000"/>
              </a:lnSpc>
              <a:spcBef>
                <a:spcPts val="0"/>
              </a:spcBef>
              <a:buClr>
                <a:srgbClr val="222222"/>
              </a:buClr>
              <a:buSzPct val="100000"/>
              <a:buFont typeface="Arial"/>
            </a:pPr>
            <a:r>
              <a:rPr lang="en" sz="1400">
                <a:solidFill>
                  <a:srgbClr val="222222"/>
                </a:solidFill>
                <a:latin typeface="Arial"/>
                <a:ea typeface="Arial"/>
                <a:cs typeface="Arial"/>
                <a:sym typeface="Arial"/>
              </a:rPr>
              <a:t>Signal-to-noise ratio is often more.  Tweets are often very unstructured mentioned in an informal language. Needs more sophisticated natural language techniques to derive the intention of the tweet. Otherwise, this has implication on accuracy of models.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Project Documentation</a:t>
            </a:r>
          </a:p>
        </p:txBody>
      </p:sp>
      <p:sp>
        <p:nvSpPr>
          <p:cNvPr id="391" name="Shape 391"/>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r>
              <a:rPr lang="en" sz="2400"/>
              <a:t>Data, code, logs and docs available as a github project:</a:t>
            </a:r>
          </a:p>
          <a:p>
            <a:pPr marL="1714500" lvl="0" indent="-228600">
              <a:spcBef>
                <a:spcPts val="0"/>
              </a:spcBef>
              <a:buNone/>
            </a:pPr>
            <a:r>
              <a:rPr lang="en" u="sng">
                <a:solidFill>
                  <a:schemeClr val="hlink"/>
                </a:solidFill>
                <a:hlinkClick r:id="rId3"/>
              </a:rPr>
              <a:t>https://github.com/mpatnam/CSCIE63-Project</a:t>
            </a:r>
          </a:p>
          <a:p>
            <a:pPr lvl="0">
              <a:spcBef>
                <a:spcPts val="0"/>
              </a:spcBef>
              <a:buNone/>
            </a:pPr>
            <a:endParaRPr/>
          </a:p>
          <a:p>
            <a:pPr lvl="0">
              <a:spcBef>
                <a:spcPts val="0"/>
              </a:spcBef>
              <a:buNone/>
            </a:pPr>
            <a:endParaRPr/>
          </a:p>
        </p:txBody>
      </p:sp>
      <p:pic>
        <p:nvPicPr>
          <p:cNvPr id="392" name="Shape 392"/>
          <p:cNvPicPr preferRelativeResize="0"/>
          <p:nvPr/>
        </p:nvPicPr>
        <p:blipFill>
          <a:blip r:embed="rId4">
            <a:alphaModFix/>
          </a:blip>
          <a:stretch>
            <a:fillRect/>
          </a:stretch>
        </p:blipFill>
        <p:spPr>
          <a:xfrm>
            <a:off x="712225" y="1684775"/>
            <a:ext cx="7126899" cy="3111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457200" y="90488"/>
            <a:ext cx="8229600" cy="53697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a:solidFill>
                  <a:srgbClr val="0070C0"/>
                </a:solidFill>
                <a:latin typeface="Calibri"/>
                <a:ea typeface="Calibri"/>
                <a:cs typeface="Calibri"/>
                <a:sym typeface="Calibri"/>
              </a:rPr>
              <a:t>YouTube URLs &amp; References</a:t>
            </a:r>
          </a:p>
        </p:txBody>
      </p:sp>
      <p:sp>
        <p:nvSpPr>
          <p:cNvPr id="398" name="Shape 398"/>
          <p:cNvSpPr txBox="1">
            <a:spLocks noGrp="1"/>
          </p:cNvSpPr>
          <p:nvPr>
            <p:ph type="body" idx="1"/>
          </p:nvPr>
        </p:nvSpPr>
        <p:spPr>
          <a:xfrm>
            <a:off x="457200" y="685800"/>
            <a:ext cx="8229600" cy="4000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ans Symbols"/>
              <a:buChar char="▪"/>
            </a:pPr>
            <a:r>
              <a:rPr lang="en" sz="1800" b="0" i="0" u="none" strike="noStrike" cap="none">
                <a:solidFill>
                  <a:schemeClr val="dk1"/>
                </a:solidFill>
                <a:latin typeface="Calibri"/>
                <a:ea typeface="Calibri"/>
                <a:cs typeface="Calibri"/>
                <a:sym typeface="Calibri"/>
              </a:rPr>
              <a:t>Two minute (short):</a:t>
            </a:r>
          </a:p>
          <a:p>
            <a:pPr marL="342900" marR="0" lvl="0" indent="-342900" algn="l" rtl="0">
              <a:spcBef>
                <a:spcPts val="360"/>
              </a:spcBef>
              <a:spcAft>
                <a:spcPts val="0"/>
              </a:spcAft>
              <a:buClr>
                <a:schemeClr val="accent1"/>
              </a:buClr>
              <a:buSzPct val="100000"/>
              <a:buFont typeface="Noto Sans Symbols"/>
              <a:buChar char="▪"/>
            </a:pPr>
            <a:r>
              <a:rPr lang="en" sz="1800" b="0" i="0" u="none" strike="noStrike" cap="none">
                <a:solidFill>
                  <a:schemeClr val="dk1"/>
                </a:solidFill>
                <a:latin typeface="Calibri"/>
                <a:ea typeface="Calibri"/>
                <a:cs typeface="Calibri"/>
                <a:sym typeface="Calibri"/>
              </a:rPr>
              <a:t>15 minutes (long):</a:t>
            </a:r>
          </a:p>
          <a:p>
            <a:pPr marL="0" marR="0" lvl="0" indent="0" algn="l" rtl="0">
              <a:spcBef>
                <a:spcPts val="360"/>
              </a:spcBef>
              <a:spcAft>
                <a:spcPts val="0"/>
              </a:spcAft>
              <a:buNone/>
            </a:pPr>
            <a:r>
              <a:rPr lang="en"/>
              <a:t>______________________________________________________________________</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Investopedia - </a:t>
            </a:r>
            <a:r>
              <a:rPr lang="en" u="sng">
                <a:solidFill>
                  <a:srgbClr val="1155CC"/>
                </a:solidFill>
                <a:latin typeface="Arial"/>
                <a:ea typeface="Arial"/>
                <a:cs typeface="Arial"/>
                <a:sym typeface="Arial"/>
                <a:hlinkClick r:id="rId3"/>
              </a:rPr>
              <a:t>Most followed stocks in stocktwits.com</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StockTwits API - </a:t>
            </a:r>
            <a:r>
              <a:rPr lang="en" u="sng">
                <a:solidFill>
                  <a:srgbClr val="1155CC"/>
                </a:solidFill>
                <a:latin typeface="Arial"/>
                <a:ea typeface="Arial"/>
                <a:cs typeface="Arial"/>
                <a:sym typeface="Arial"/>
                <a:hlinkClick r:id="rId4"/>
              </a:rPr>
              <a:t>https://stocktwits.com/developers/docs</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Yahoo! Finance for historical stock prices - </a:t>
            </a:r>
            <a:r>
              <a:rPr lang="en" u="sng">
                <a:solidFill>
                  <a:srgbClr val="1155CC"/>
                </a:solidFill>
                <a:latin typeface="Arial"/>
                <a:ea typeface="Arial"/>
                <a:cs typeface="Arial"/>
                <a:sym typeface="Arial"/>
                <a:hlinkClick r:id="rId5"/>
              </a:rPr>
              <a:t>AAPL Historical Prices</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Bloomberg API for intraday prices</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LoughranMcDonald Financial Dictionary - </a:t>
            </a:r>
            <a:r>
              <a:rPr lang="en" u="sng">
                <a:solidFill>
                  <a:schemeClr val="hlink"/>
                </a:solidFill>
                <a:latin typeface="Arial"/>
                <a:ea typeface="Arial"/>
                <a:cs typeface="Arial"/>
                <a:sym typeface="Arial"/>
                <a:hlinkClick r:id="rId6"/>
              </a:rPr>
              <a:t>http://www3.nd.edu/~mcdonald/World_Lists.html</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Harvard IV-4 Dictionary - </a:t>
            </a:r>
            <a:r>
              <a:rPr lang="en" u="sng">
                <a:solidFill>
                  <a:schemeClr val="hlink"/>
                </a:solidFill>
                <a:latin typeface="Arial"/>
                <a:ea typeface="Arial"/>
                <a:cs typeface="Arial"/>
                <a:sym typeface="Arial"/>
                <a:hlinkClick r:id="rId7"/>
              </a:rPr>
              <a:t>http://www.wjh.harvard.edu/~inquirer/spreadsheet_guide.htm</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Naive Bayes Classifier</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Tensorflow API - </a:t>
            </a:r>
            <a:r>
              <a:rPr lang="en" u="sng">
                <a:solidFill>
                  <a:schemeClr val="hlink"/>
                </a:solidFill>
                <a:latin typeface="Arial"/>
                <a:ea typeface="Arial"/>
                <a:cs typeface="Arial"/>
                <a:sym typeface="Arial"/>
                <a:hlinkClick r:id="rId8"/>
              </a:rPr>
              <a:t>https://www.tensorflow.org/api_docs/python/</a:t>
            </a:r>
          </a:p>
          <a:p>
            <a:pPr marL="0" marR="0" lvl="0" indent="0" algn="l" rtl="0">
              <a:spcBef>
                <a:spcPts val="360"/>
              </a:spcBef>
              <a:spcAft>
                <a:spcPts val="0"/>
              </a:spcAft>
              <a:buNone/>
            </a:pPr>
            <a:endParaRPr/>
          </a:p>
        </p:txBody>
      </p:sp>
      <p:sp>
        <p:nvSpPr>
          <p:cNvPr id="399" name="Shape 399"/>
          <p:cNvSpPr txBox="1">
            <a:spLocks noGrp="1"/>
          </p:cNvSpPr>
          <p:nvPr>
            <p:ph type="ftr" idx="11"/>
          </p:nvPr>
        </p:nvSpPr>
        <p:spPr>
          <a:xfrm>
            <a:off x="3124200" y="4767262"/>
            <a:ext cx="2895600" cy="27384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 sz="1200" b="0" i="0" u="none" strike="noStrike" cap="none">
                <a:solidFill>
                  <a:srgbClr val="898989"/>
                </a:solidFill>
                <a:latin typeface="Calibri"/>
                <a:ea typeface="Calibri"/>
                <a:cs typeface="Calibri"/>
                <a:sym typeface="Calibri"/>
              </a:rPr>
              <a:t>@Your Name</a:t>
            </a:r>
          </a:p>
        </p:txBody>
      </p:sp>
      <p:sp>
        <p:nvSpPr>
          <p:cNvPr id="400" name="Shape 40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24</a:t>
            </a:fld>
            <a:endParaRPr lang="en" sz="1600" b="1" i="0" u="none" strike="noStrike" cap="none">
              <a:solidFill>
                <a:srgbClr val="88888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90488"/>
            <a:ext cx="8229600" cy="537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a:solidFill>
                  <a:srgbClr val="0070C0"/>
                </a:solidFill>
                <a:latin typeface="Calibri"/>
                <a:ea typeface="Calibri"/>
                <a:cs typeface="Calibri"/>
                <a:sym typeface="Calibri"/>
              </a:rPr>
              <a:t>Introduction</a:t>
            </a:r>
          </a:p>
        </p:txBody>
      </p:sp>
      <p:sp>
        <p:nvSpPr>
          <p:cNvPr id="243" name="Shape 243"/>
          <p:cNvSpPr txBox="1">
            <a:spLocks noGrp="1"/>
          </p:cNvSpPr>
          <p:nvPr>
            <p:ph type="body" idx="1"/>
          </p:nvPr>
        </p:nvSpPr>
        <p:spPr>
          <a:xfrm>
            <a:off x="457200" y="685800"/>
            <a:ext cx="8229600" cy="4000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70C0"/>
              </a:buClr>
              <a:buSzPct val="75000"/>
              <a:buFont typeface="Noto Sans Symbols"/>
              <a:buChar char="▪"/>
            </a:pPr>
            <a:r>
              <a:rPr lang="en" sz="2400"/>
              <a:t>When Trump tweets, Wall Street trades - instantly!!</a:t>
            </a:r>
            <a:r>
              <a:rPr lang="en"/>
              <a:t/>
            </a:r>
            <a:br>
              <a:rPr lang="en"/>
            </a:br>
            <a:r>
              <a:rPr lang="en" sz="1200" u="sng">
                <a:solidFill>
                  <a:schemeClr val="hlink"/>
                </a:solidFill>
                <a:hlinkClick r:id="rId5"/>
              </a:rPr>
              <a:t>http://www.latimes.com/business/la-fi-agenda-trump-tweets-stocks-20170116-story.html</a:t>
            </a:r>
          </a:p>
          <a:p>
            <a:pPr marL="0" marR="0" lvl="0" indent="0" algn="l" rtl="0">
              <a:spcBef>
                <a:spcPts val="0"/>
              </a:spcBef>
              <a:spcAft>
                <a:spcPts val="0"/>
              </a:spcAft>
              <a:buNone/>
            </a:pPr>
            <a:endParaRPr sz="1200"/>
          </a:p>
          <a:p>
            <a:pPr marL="0" marR="0" lvl="0" indent="0" algn="l" rtl="0">
              <a:spcBef>
                <a:spcPts val="0"/>
              </a:spcBef>
              <a:spcAft>
                <a:spcPts val="0"/>
              </a:spcAft>
              <a:buNone/>
            </a:pPr>
            <a:endParaRPr/>
          </a:p>
        </p:txBody>
      </p:sp>
      <p:sp>
        <p:nvSpPr>
          <p:cNvPr id="244" name="Shape 244"/>
          <p:cNvSpPr txBox="1">
            <a:spLocks noGrp="1"/>
          </p:cNvSpPr>
          <p:nvPr>
            <p:ph type="ftr" idx="11"/>
          </p:nvPr>
        </p:nvSpPr>
        <p:spPr>
          <a:xfrm>
            <a:off x="3124200" y="4767262"/>
            <a:ext cx="2895600" cy="2739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 sz="1200" b="0" i="0" u="none" strike="noStrike" cap="none">
                <a:solidFill>
                  <a:srgbClr val="898989"/>
                </a:solidFill>
                <a:latin typeface="Calibri"/>
                <a:ea typeface="Calibri"/>
                <a:cs typeface="Calibri"/>
                <a:sym typeface="Calibri"/>
              </a:rPr>
              <a:t>@Your Name</a:t>
            </a:r>
          </a:p>
        </p:txBody>
      </p:sp>
      <p:sp>
        <p:nvSpPr>
          <p:cNvPr id="245" name="Shape 245"/>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3</a:t>
            </a:fld>
            <a:endParaRPr lang="en" sz="1600" b="1" i="0" u="none" strike="noStrike" cap="none">
              <a:solidFill>
                <a:srgbClr val="888888"/>
              </a:solidFill>
              <a:latin typeface="Calibri"/>
              <a:ea typeface="Calibri"/>
              <a:cs typeface="Calibri"/>
              <a:sym typeface="Calibri"/>
            </a:endParaRPr>
          </a:p>
        </p:txBody>
      </p:sp>
      <p:pic>
        <p:nvPicPr>
          <p:cNvPr id="246" name="Shape 246"/>
          <p:cNvPicPr preferRelativeResize="0"/>
          <p:nvPr/>
        </p:nvPicPr>
        <p:blipFill>
          <a:blip r:embed="rId6">
            <a:alphaModFix/>
          </a:blip>
          <a:stretch>
            <a:fillRect/>
          </a:stretch>
        </p:blipFill>
        <p:spPr>
          <a:xfrm>
            <a:off x="777712" y="1285862"/>
            <a:ext cx="7172325" cy="340042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810"/>
    </mc:Choice>
    <mc:Fallback>
      <p:transition spd="slow" advTm="23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What affects Stock Prices?</a:t>
            </a:r>
          </a:p>
        </p:txBody>
      </p:sp>
      <p:sp>
        <p:nvSpPr>
          <p:cNvPr id="252" name="Shape 252"/>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pPr>
            <a:r>
              <a:rPr lang="en"/>
              <a:t>Fundamental Factors:</a:t>
            </a:r>
          </a:p>
          <a:p>
            <a:pPr lvl="1" rtl="0">
              <a:spcBef>
                <a:spcPts val="0"/>
              </a:spcBef>
            </a:pPr>
            <a:r>
              <a:rPr lang="en"/>
              <a:t>Balance sheet - Assets vs Liabilities</a:t>
            </a:r>
          </a:p>
          <a:p>
            <a:pPr lvl="1" rtl="0">
              <a:spcBef>
                <a:spcPts val="0"/>
              </a:spcBef>
            </a:pPr>
            <a:r>
              <a:rPr lang="en"/>
              <a:t>Earnings, Growth etc.</a:t>
            </a:r>
          </a:p>
          <a:p>
            <a:pPr marL="0" lvl="0" indent="0" rtl="0">
              <a:spcBef>
                <a:spcPts val="0"/>
              </a:spcBef>
              <a:buNone/>
            </a:pPr>
            <a:endParaRPr/>
          </a:p>
          <a:p>
            <a:pPr lvl="0" rtl="0">
              <a:spcBef>
                <a:spcPts val="0"/>
              </a:spcBef>
            </a:pPr>
            <a:r>
              <a:rPr lang="en"/>
              <a:t>Technical Factors:</a:t>
            </a:r>
          </a:p>
          <a:p>
            <a:pPr lvl="1" rtl="0">
              <a:spcBef>
                <a:spcPts val="0"/>
              </a:spcBef>
            </a:pPr>
            <a:r>
              <a:rPr lang="en"/>
              <a:t>Economy, Recession, Inflation </a:t>
            </a:r>
          </a:p>
          <a:p>
            <a:pPr lvl="1" rtl="0">
              <a:spcBef>
                <a:spcPts val="0"/>
              </a:spcBef>
            </a:pPr>
            <a:r>
              <a:rPr lang="en"/>
              <a:t>Geo-Political factors etc.</a:t>
            </a:r>
          </a:p>
          <a:p>
            <a:pPr marL="0" lvl="0" indent="0" rtl="0">
              <a:spcBef>
                <a:spcPts val="0"/>
              </a:spcBef>
              <a:buNone/>
            </a:pPr>
            <a:endParaRPr/>
          </a:p>
          <a:p>
            <a:pPr lvl="0" rtl="0">
              <a:spcBef>
                <a:spcPts val="0"/>
              </a:spcBef>
            </a:pPr>
            <a:r>
              <a:rPr lang="en"/>
              <a:t>Social Sentiment:</a:t>
            </a:r>
          </a:p>
          <a:p>
            <a:pPr lvl="1" rtl="0">
              <a:spcBef>
                <a:spcPts val="0"/>
              </a:spcBef>
            </a:pPr>
            <a:r>
              <a:rPr lang="en"/>
              <a:t>How about Tweets?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058"/>
    </mc:Choice>
    <mc:Fallback>
      <p:transition spd="slow" advTm="4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Social Sentiment</a:t>
            </a:r>
          </a:p>
        </p:txBody>
      </p:sp>
      <p:sp>
        <p:nvSpPr>
          <p:cNvPr id="258" name="Shape 258"/>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buSzPct val="100000"/>
            </a:pPr>
            <a:r>
              <a:rPr lang="en" sz="3000"/>
              <a:t>Does Social Sentiment matter?</a:t>
            </a:r>
          </a:p>
          <a:p>
            <a:pPr lvl="1" rtl="0">
              <a:spcBef>
                <a:spcPts val="0"/>
              </a:spcBef>
            </a:pPr>
            <a:r>
              <a:rPr lang="en"/>
              <a:t>Overall user sentiment matters in every industry!</a:t>
            </a:r>
          </a:p>
          <a:p>
            <a:pPr lvl="0" rtl="0">
              <a:spcBef>
                <a:spcPts val="0"/>
              </a:spcBef>
              <a:buSzPct val="100000"/>
            </a:pPr>
            <a:r>
              <a:rPr lang="en" sz="3000"/>
              <a:t>Is Social Media an electronic word of mouth?</a:t>
            </a:r>
          </a:p>
          <a:p>
            <a:pPr lvl="1" rtl="0">
              <a:spcBef>
                <a:spcPts val="0"/>
              </a:spcBef>
            </a:pPr>
            <a:r>
              <a:rPr lang="en"/>
              <a:t>Be aware of noise, fake-news, re-tweets and day-to-day gyrations.</a:t>
            </a:r>
          </a:p>
          <a:p>
            <a:pPr lvl="0" rtl="0">
              <a:spcBef>
                <a:spcPts val="0"/>
              </a:spcBef>
              <a:buSzPct val="100000"/>
            </a:pPr>
            <a:r>
              <a:rPr lang="en" sz="3000"/>
              <a:t>Is it a leading indicator of stock prices?</a:t>
            </a:r>
          </a:p>
          <a:p>
            <a:pPr lvl="1" rtl="0">
              <a:spcBef>
                <a:spcPts val="0"/>
              </a:spcBef>
            </a:pPr>
            <a:r>
              <a:rPr lang="en"/>
              <a:t>May be or may be not depending on specific person tweeting! </a:t>
            </a:r>
          </a:p>
          <a:p>
            <a:pPr lvl="0" rtl="0">
              <a:spcBef>
                <a:spcPts val="0"/>
              </a:spcBef>
              <a:buSzPct val="100000"/>
            </a:pPr>
            <a:r>
              <a:rPr lang="en" sz="3000"/>
              <a:t>How good is the Noise-to-Signal ratio in tweets?</a:t>
            </a:r>
          </a:p>
          <a:p>
            <a:pPr lvl="1" rtl="0">
              <a:spcBef>
                <a:spcPts val="0"/>
              </a:spcBef>
            </a:pPr>
            <a:r>
              <a:rPr lang="en"/>
              <a:t>Machine learning and natural language processing comes to the rescue!</a:t>
            </a:r>
          </a:p>
          <a:p>
            <a:pPr marL="0" lvl="0" indent="0" rtl="0">
              <a:spcBef>
                <a:spcPts val="0"/>
              </a:spcBef>
              <a:buNone/>
            </a:pPr>
            <a:endParaRPr sz="300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787"/>
    </mc:Choice>
    <mc:Fallback>
      <p:transition spd="slow" advTm="46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Stock Tweets</a:t>
            </a:r>
          </a:p>
        </p:txBody>
      </p:sp>
      <p:sp>
        <p:nvSpPr>
          <p:cNvPr id="264" name="Shape 264"/>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endParaRPr/>
          </a:p>
        </p:txBody>
      </p:sp>
      <p:pic>
        <p:nvPicPr>
          <p:cNvPr id="265" name="Shape 265"/>
          <p:cNvPicPr preferRelativeResize="0"/>
          <p:nvPr/>
        </p:nvPicPr>
        <p:blipFill>
          <a:blip r:embed="rId5">
            <a:alphaModFix/>
          </a:blip>
          <a:stretch>
            <a:fillRect/>
          </a:stretch>
        </p:blipFill>
        <p:spPr>
          <a:xfrm>
            <a:off x="457199" y="685800"/>
            <a:ext cx="8229600" cy="406127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0947"/>
    </mc:Choice>
    <mc:Fallback>
      <p:transition spd="slow" advTm="50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Project Statement</a:t>
            </a:r>
          </a:p>
        </p:txBody>
      </p:sp>
      <p:sp>
        <p:nvSpPr>
          <p:cNvPr id="271" name="Shape 271"/>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buSzPct val="100000"/>
            </a:pPr>
            <a:r>
              <a:rPr lang="en" sz="2400"/>
              <a:t>Sense the market pulse or social sentiment (bullish vs bearish) using near real-time stream of tweets.</a:t>
            </a:r>
          </a:p>
          <a:p>
            <a:pPr marL="0" lvl="0" indent="0" rtl="0">
              <a:spcBef>
                <a:spcPts val="0"/>
              </a:spcBef>
              <a:buNone/>
            </a:pPr>
            <a:r>
              <a:rPr lang="en" sz="2400"/>
              <a:t>     (Data Source: </a:t>
            </a:r>
            <a:r>
              <a:rPr lang="en" sz="2400" u="sng">
                <a:solidFill>
                  <a:schemeClr val="hlink"/>
                </a:solidFill>
                <a:hlinkClick r:id="rId5"/>
              </a:rPr>
              <a:t>www.StockTwits.com</a:t>
            </a:r>
            <a:r>
              <a:rPr lang="en" sz="2400"/>
              <a:t>)</a:t>
            </a:r>
            <a:br>
              <a:rPr lang="en" sz="2400"/>
            </a:br>
            <a:endParaRPr lang="en" sz="2400"/>
          </a:p>
          <a:p>
            <a:pPr lvl="0" rtl="0">
              <a:spcBef>
                <a:spcPts val="0"/>
              </a:spcBef>
              <a:buSzPct val="100000"/>
            </a:pPr>
            <a:r>
              <a:rPr lang="en" sz="2400"/>
              <a:t>A case study of 3 stocks: AAPL, FB, and TSLA.</a:t>
            </a:r>
          </a:p>
          <a:p>
            <a:pPr marL="0" lvl="0" indent="0" rtl="0">
              <a:spcBef>
                <a:spcPts val="0"/>
              </a:spcBef>
              <a:buNone/>
            </a:pPr>
            <a:endParaRPr sz="2400"/>
          </a:p>
          <a:p>
            <a:pPr lvl="0" rtl="0">
              <a:spcBef>
                <a:spcPts val="0"/>
              </a:spcBef>
              <a:buSzPct val="100000"/>
            </a:pPr>
            <a:r>
              <a:rPr lang="en" sz="2400"/>
              <a:t>A methodology to build sentiment scores using Bag-Of-Words approach and Naive-Bayes-Classifier.</a:t>
            </a:r>
            <a:br>
              <a:rPr lang="en" sz="2400"/>
            </a:br>
            <a:endParaRPr lang="en" sz="2400"/>
          </a:p>
          <a:p>
            <a:pPr lvl="0" rtl="0">
              <a:spcBef>
                <a:spcPts val="0"/>
              </a:spcBef>
              <a:buSzPct val="100000"/>
            </a:pPr>
            <a:r>
              <a:rPr lang="en" sz="2400"/>
              <a:t>Regression analysis to predict stock volatility using sentiment scores.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141"/>
    </mc:Choice>
    <mc:Fallback>
      <p:transition spd="slow" advTm="55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Project Phases</a:t>
            </a:r>
          </a:p>
        </p:txBody>
      </p:sp>
      <p:sp>
        <p:nvSpPr>
          <p:cNvPr id="277" name="Shape 277"/>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marL="0" lvl="0" indent="0" rtl="0">
              <a:spcBef>
                <a:spcPts val="0"/>
              </a:spcBef>
              <a:buNone/>
            </a:pPr>
            <a:endParaRPr sz="2400" dirty="0"/>
          </a:p>
          <a:p>
            <a:pPr lvl="0">
              <a:spcBef>
                <a:spcPts val="0"/>
              </a:spcBef>
              <a:buSzPct val="100000"/>
            </a:pPr>
            <a:r>
              <a:rPr lang="en" sz="2400" dirty="0"/>
              <a:t>Automatic Data Download and Wrangling</a:t>
            </a:r>
          </a:p>
          <a:p>
            <a:pPr lvl="1">
              <a:spcBef>
                <a:spcPts val="0"/>
              </a:spcBef>
            </a:pPr>
            <a:r>
              <a:rPr lang="en" dirty="0"/>
              <a:t>Output CSV files of raw tweets with optional sentiment.</a:t>
            </a:r>
          </a:p>
          <a:p>
            <a:pPr lvl="0">
              <a:spcBef>
                <a:spcPts val="0"/>
              </a:spcBef>
              <a:buSzPct val="100000"/>
            </a:pPr>
            <a:r>
              <a:rPr lang="en" sz="2400" dirty="0"/>
              <a:t>Sentiment Analysis-1: Bag-of-Words approach</a:t>
            </a:r>
          </a:p>
          <a:p>
            <a:pPr lvl="1">
              <a:spcBef>
                <a:spcPts val="0"/>
              </a:spcBef>
            </a:pPr>
            <a:r>
              <a:rPr lang="en" dirty="0"/>
              <a:t>Calculate sentiment score using various standard dictionaries.</a:t>
            </a:r>
          </a:p>
          <a:p>
            <a:pPr lvl="0">
              <a:spcBef>
                <a:spcPts val="0"/>
              </a:spcBef>
              <a:buSzPct val="100000"/>
            </a:pPr>
            <a:r>
              <a:rPr lang="en" sz="2400" dirty="0"/>
              <a:t>Sentiment Analysis-2: Naive-Bayes Classifier</a:t>
            </a:r>
          </a:p>
          <a:p>
            <a:pPr lvl="1">
              <a:spcBef>
                <a:spcPts val="0"/>
              </a:spcBef>
            </a:pPr>
            <a:r>
              <a:rPr lang="en" dirty="0"/>
              <a:t>Predict sentiment score and present confusion matrix.</a:t>
            </a:r>
          </a:p>
          <a:p>
            <a:pPr lvl="0">
              <a:spcBef>
                <a:spcPts val="0"/>
              </a:spcBef>
              <a:buSzPct val="100000"/>
            </a:pPr>
            <a:r>
              <a:rPr lang="en" sz="2400" dirty="0"/>
              <a:t>Regression Analysis: Sentiment Score to Predict Stock Price</a:t>
            </a:r>
          </a:p>
          <a:p>
            <a:pPr lvl="1">
              <a:spcBef>
                <a:spcPts val="0"/>
              </a:spcBef>
            </a:pPr>
            <a:r>
              <a:rPr lang="en" dirty="0"/>
              <a:t>Present accuracy and loss function.</a:t>
            </a:r>
          </a:p>
          <a:p>
            <a:pPr lvl="0" rtl="0">
              <a:spcBef>
                <a:spcPts val="0"/>
              </a:spcBef>
              <a:buSzPct val="100000"/>
            </a:pPr>
            <a:r>
              <a:rPr lang="en" sz="2400" dirty="0"/>
              <a:t>Spark Streaming of Tweets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614"/>
    </mc:Choice>
    <mc:Fallback>
      <p:transition spd="slow" advTm="46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Data Download and Wrangling</a:t>
            </a:r>
          </a:p>
        </p:txBody>
      </p:sp>
      <p:sp>
        <p:nvSpPr>
          <p:cNvPr id="283" name="Shape 283"/>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SzPct val="100000"/>
            </a:pPr>
            <a:r>
              <a:rPr lang="en" sz="2400"/>
              <a:t>Data Sources</a:t>
            </a:r>
          </a:p>
          <a:p>
            <a:pPr lvl="1" rtl="0">
              <a:lnSpc>
                <a:spcPct val="115000"/>
              </a:lnSpc>
              <a:spcBef>
                <a:spcPts val="0"/>
              </a:spcBef>
              <a:buClr>
                <a:srgbClr val="92D050"/>
              </a:buClr>
              <a:buFont typeface="Arial"/>
            </a:pPr>
            <a:r>
              <a:rPr lang="en">
                <a:solidFill>
                  <a:srgbClr val="222222"/>
                </a:solidFill>
                <a:latin typeface="Arial"/>
                <a:ea typeface="Arial"/>
                <a:cs typeface="Arial"/>
                <a:sym typeface="Arial"/>
              </a:rPr>
              <a:t>Tweets from StockTwits - Eg: AAPL tweets in JSON</a:t>
            </a:r>
            <a:br>
              <a:rPr lang="en">
                <a:solidFill>
                  <a:srgbClr val="222222"/>
                </a:solidFill>
                <a:latin typeface="Arial"/>
                <a:ea typeface="Arial"/>
                <a:cs typeface="Arial"/>
                <a:sym typeface="Arial"/>
              </a:rPr>
            </a:br>
            <a:r>
              <a:rPr lang="en" sz="1000" u="sng">
                <a:solidFill>
                  <a:schemeClr val="hlink"/>
                </a:solidFill>
                <a:highlight>
                  <a:srgbClr val="FFFFFF"/>
                </a:highlight>
                <a:latin typeface="Consolas"/>
                <a:ea typeface="Consolas"/>
                <a:cs typeface="Consolas"/>
                <a:sym typeface="Consolas"/>
                <a:hlinkClick r:id="rId5"/>
              </a:rPr>
              <a:t>https://api.stocktwits.com/api/2/streams/symbol/AAPL.json</a:t>
            </a:r>
          </a:p>
          <a:p>
            <a:pPr lvl="1" rtl="0">
              <a:lnSpc>
                <a:spcPct val="115000"/>
              </a:lnSpc>
              <a:spcBef>
                <a:spcPts val="0"/>
              </a:spcBef>
              <a:buClr>
                <a:srgbClr val="92D050"/>
              </a:buClr>
              <a:buFont typeface="Arial"/>
            </a:pPr>
            <a:r>
              <a:rPr lang="en">
                <a:solidFill>
                  <a:srgbClr val="222222"/>
                </a:solidFill>
                <a:latin typeface="Arial"/>
                <a:ea typeface="Arial"/>
                <a:cs typeface="Arial"/>
                <a:sym typeface="Arial"/>
              </a:rPr>
              <a:t>Historical stock prices from Yahoo! Finance - Eg: AAPL historical prices </a:t>
            </a:r>
            <a:r>
              <a:rPr lang="en" sz="1000" u="sng">
                <a:solidFill>
                  <a:schemeClr val="hlink"/>
                </a:solidFill>
                <a:latin typeface="Arial"/>
                <a:ea typeface="Arial"/>
                <a:cs typeface="Arial"/>
                <a:sym typeface="Arial"/>
                <a:hlinkClick r:id="rId6"/>
              </a:rPr>
              <a:t>https://finance.yahoo.com/quote/AAPL/history?period1=1488344400&amp;period2=1493524800&amp;interval=1d&amp;filter=history&amp;frequency=1d</a:t>
            </a:r>
          </a:p>
          <a:p>
            <a:pPr lvl="1" rtl="0">
              <a:lnSpc>
                <a:spcPct val="115000"/>
              </a:lnSpc>
              <a:spcBef>
                <a:spcPts val="0"/>
              </a:spcBef>
              <a:buClr>
                <a:srgbClr val="92D050"/>
              </a:buClr>
              <a:buFont typeface="Arial"/>
            </a:pPr>
            <a:r>
              <a:rPr lang="en">
                <a:solidFill>
                  <a:srgbClr val="222222"/>
                </a:solidFill>
                <a:latin typeface="Arial"/>
                <a:ea typeface="Arial"/>
                <a:cs typeface="Arial"/>
                <a:sym typeface="Arial"/>
              </a:rPr>
              <a:t>Bloomberg intraday prices</a:t>
            </a:r>
            <a:br>
              <a:rPr lang="en">
                <a:solidFill>
                  <a:srgbClr val="222222"/>
                </a:solidFill>
                <a:latin typeface="Arial"/>
                <a:ea typeface="Arial"/>
                <a:cs typeface="Arial"/>
                <a:sym typeface="Arial"/>
              </a:rPr>
            </a:br>
            <a:r>
              <a:rPr lang="en" sz="1000" u="sng">
                <a:solidFill>
                  <a:schemeClr val="hlink"/>
                </a:solidFill>
                <a:latin typeface="Arial"/>
                <a:ea typeface="Arial"/>
                <a:cs typeface="Arial"/>
                <a:sym typeface="Arial"/>
                <a:hlinkClick r:id="rId7"/>
              </a:rPr>
              <a:t>https://www.bloomberg.com/professional/support/api-library/</a:t>
            </a:r>
          </a:p>
          <a:p>
            <a:pPr marL="0" lvl="0" indent="0" rtl="0">
              <a:lnSpc>
                <a:spcPct val="115000"/>
              </a:lnSpc>
              <a:spcBef>
                <a:spcPts val="0"/>
              </a:spcBef>
              <a:buNone/>
            </a:pPr>
            <a:endParaRPr>
              <a:solidFill>
                <a:srgbClr val="222222"/>
              </a:solidFill>
              <a:latin typeface="Arial"/>
              <a:ea typeface="Arial"/>
              <a:cs typeface="Arial"/>
              <a:sym typeface="Arial"/>
            </a:endParaRPr>
          </a:p>
          <a:p>
            <a:pPr lvl="0">
              <a:spcBef>
                <a:spcPts val="0"/>
              </a:spcBef>
              <a:buSzPct val="100000"/>
            </a:pPr>
            <a:r>
              <a:rPr lang="en" sz="2400"/>
              <a:t>Automatic Data Download and Wrangling</a:t>
            </a:r>
          </a:p>
          <a:p>
            <a:pPr lvl="1">
              <a:spcBef>
                <a:spcPts val="0"/>
              </a:spcBef>
              <a:buClr>
                <a:srgbClr val="92D050"/>
              </a:buClr>
              <a:buSzPct val="100000"/>
            </a:pPr>
            <a:r>
              <a:rPr lang="en" sz="2000"/>
              <a:t>StockTwits API: </a:t>
            </a:r>
            <a:r>
              <a:rPr lang="en" sz="2000" u="sng">
                <a:solidFill>
                  <a:srgbClr val="1155CC"/>
                </a:solidFill>
                <a:latin typeface="Arial"/>
                <a:ea typeface="Arial"/>
                <a:cs typeface="Arial"/>
                <a:sym typeface="Arial"/>
                <a:hlinkClick r:id="rId8"/>
              </a:rPr>
              <a:t>https://stocktwits.com/developers/docs</a:t>
            </a:r>
          </a:p>
          <a:p>
            <a:pPr lvl="1">
              <a:spcBef>
                <a:spcPts val="0"/>
              </a:spcBef>
              <a:buClr>
                <a:srgbClr val="92D050"/>
              </a:buClr>
              <a:buSzPct val="100000"/>
            </a:pPr>
            <a:r>
              <a:rPr lang="en" sz="2000"/>
              <a:t>RESTful API providing JSON  responses</a:t>
            </a:r>
          </a:p>
          <a:p>
            <a:pPr lvl="1">
              <a:spcBef>
                <a:spcPts val="0"/>
              </a:spcBef>
              <a:buClr>
                <a:srgbClr val="92D050"/>
              </a:buClr>
              <a:buSzPct val="100000"/>
            </a:pPr>
            <a:r>
              <a:rPr lang="en" sz="2000"/>
              <a:t>Output: CSV files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60"/>
    </mc:Choice>
    <mc:Fallback>
      <p:transition spd="slow" advTm="12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6"/>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942</Words>
  <Application>Microsoft Office PowerPoint</Application>
  <PresentationFormat>On-screen Show (16:9)</PresentationFormat>
  <Paragraphs>171</Paragraphs>
  <Slides>24</Slides>
  <Notes>23</Notes>
  <HiddenSlides>0</HiddenSlides>
  <MMClips>16</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Calibri</vt:lpstr>
      <vt:lpstr>Consolas</vt:lpstr>
      <vt:lpstr>Noto Sans</vt:lpstr>
      <vt:lpstr>Noto Sans Symbols</vt:lpstr>
      <vt:lpstr>simple-light-2</vt:lpstr>
      <vt:lpstr>Office Theme</vt:lpstr>
      <vt:lpstr>Office Theme</vt:lpstr>
      <vt:lpstr> Final Project  Spark near real-time sentiment analysis  </vt:lpstr>
      <vt:lpstr>Introduction</vt:lpstr>
      <vt:lpstr>Introduction</vt:lpstr>
      <vt:lpstr>What affects Stock Prices?</vt:lpstr>
      <vt:lpstr>Social Sentiment</vt:lpstr>
      <vt:lpstr>Stock Tweets</vt:lpstr>
      <vt:lpstr>Project Statement</vt:lpstr>
      <vt:lpstr>Project Phases</vt:lpstr>
      <vt:lpstr>Data Download and Wrangling</vt:lpstr>
      <vt:lpstr>Tweet Preprocessing (1 of 2)</vt:lpstr>
      <vt:lpstr>Tweet Preprocessing (2 of 2)</vt:lpstr>
      <vt:lpstr>Bag-of-Words Sentiment Analysis</vt:lpstr>
      <vt:lpstr>Confusion Matrices</vt:lpstr>
      <vt:lpstr>Intraday Bag-of-Words Sentiment vs Price</vt:lpstr>
      <vt:lpstr>Spark Streaming</vt:lpstr>
      <vt:lpstr>Naïve Bayes Classifier</vt:lpstr>
      <vt:lpstr>Confusion Matrix</vt:lpstr>
      <vt:lpstr>Naive Bayes Sentiment Analysis</vt:lpstr>
      <vt:lpstr>Intraday Naive Bayes Sentiment vs Price</vt:lpstr>
      <vt:lpstr>Regression Analysis</vt:lpstr>
      <vt:lpstr>Regression Analysis</vt:lpstr>
      <vt:lpstr>Pros ‘n Cons</vt:lpstr>
      <vt:lpstr>Project Documentation</vt:lpstr>
      <vt:lpstr>YouTube URLs &amp;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Spark near real-time sentiment analysis</dc:title>
  <dc:creator>CN's Laptop</dc:creator>
  <cp:lastModifiedBy>CN's Laptop</cp:lastModifiedBy>
  <cp:revision>6</cp:revision>
  <dcterms:modified xsi:type="dcterms:W3CDTF">2017-05-09T03:11:28Z</dcterms:modified>
</cp:coreProperties>
</file>